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webp" ContentType="image/webp"/>
  <Override PartName="/ppt/media/image1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p:sldMasterIdLst>
    <p:sldMasterId id="2147483648" r:id="rId1"/>
  </p:sldMasterIdLst>
  <p:notesMasterIdLst>
    <p:notesMasterId r:id="rId4"/>
  </p:notesMasterIdLst>
  <p:handoutMasterIdLst>
    <p:handoutMasterId r:id="rId43"/>
  </p:handoutMasterIdLst>
  <p:sldIdLst>
    <p:sldId id="256" r:id="rId3"/>
    <p:sldId id="1077" r:id="rId5"/>
    <p:sldId id="1120" r:id="rId6"/>
    <p:sldId id="1119" r:id="rId7"/>
    <p:sldId id="1121" r:id="rId8"/>
    <p:sldId id="1141" r:id="rId9"/>
    <p:sldId id="1147" r:id="rId10"/>
    <p:sldId id="1122" r:id="rId11"/>
    <p:sldId id="1148" r:id="rId12"/>
    <p:sldId id="1123" r:id="rId13"/>
    <p:sldId id="1124" r:id="rId14"/>
    <p:sldId id="1125" r:id="rId15"/>
    <p:sldId id="1126" r:id="rId16"/>
    <p:sldId id="1127" r:id="rId17"/>
    <p:sldId id="1142" r:id="rId18"/>
    <p:sldId id="1128" r:id="rId19"/>
    <p:sldId id="1143" r:id="rId20"/>
    <p:sldId id="1129" r:id="rId21"/>
    <p:sldId id="1130" r:id="rId22"/>
    <p:sldId id="1131" r:id="rId23"/>
    <p:sldId id="1144" r:id="rId24"/>
    <p:sldId id="1132" r:id="rId25"/>
    <p:sldId id="1133" r:id="rId26"/>
    <p:sldId id="1149" r:id="rId27"/>
    <p:sldId id="1134" r:id="rId28"/>
    <p:sldId id="1135" r:id="rId29"/>
    <p:sldId id="1136" r:id="rId30"/>
    <p:sldId id="1137" r:id="rId31"/>
    <p:sldId id="1138" r:id="rId32"/>
    <p:sldId id="1140" r:id="rId33"/>
    <p:sldId id="1115" r:id="rId34"/>
    <p:sldId id="1072" r:id="rId35"/>
    <p:sldId id="1076" r:id="rId36"/>
    <p:sldId id="1073" r:id="rId37"/>
    <p:sldId id="1074" r:id="rId38"/>
    <p:sldId id="1075" r:id="rId39"/>
    <p:sldId id="1139" r:id="rId40"/>
    <p:sldId id="1145" r:id="rId41"/>
    <p:sldId id="1109" r:id="rId42"/>
  </p:sldIdLst>
  <p:sldSz cx="9144000" cy="5143500" type="screen16x9"/>
  <p:notesSz cx="6858000" cy="9144000"/>
  <p:custDataLst>
    <p:tags r:id="rId48"/>
  </p:custDataLst>
  <p:defaultTextStyle>
    <a:defPPr>
      <a:defRPr lang="en-US"/>
    </a:defPPr>
    <a:lvl1pPr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1pPr>
    <a:lvl2pPr marL="285750" indent="171450"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2pPr>
    <a:lvl3pPr marL="573405" indent="341630"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3pPr>
    <a:lvl4pPr marL="860425" indent="511175"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4pPr>
    <a:lvl5pPr marL="1148080" indent="681355"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5pPr>
    <a:lvl6pPr marL="22860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6pPr>
    <a:lvl7pPr marL="27432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7pPr>
    <a:lvl8pPr marL="32004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8pPr>
    <a:lvl9pPr marL="36576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9pPr>
  </p:defaultTextStyle>
  <p:extLst>
    <p:ext uri="{521415D9-36F7-43E2-AB2F-B90AF26B5E84}">
      <p14:sectionLst xmlns:p14="http://schemas.microsoft.com/office/powerpoint/2010/main">
        <p14:section name="默认节" id="{051dc0f0-a79d-46f6-9bd0-b374dc9941a4}">
          <p14:sldIdLst>
            <p14:sldId id="256"/>
            <p14:sldId id="1077"/>
          </p14:sldIdLst>
        </p14:section>
        <p14:section name="Web Architecture" id="{303bb55d-7f87-4718-a421-98f5cc060d1f}">
          <p14:sldIdLst>
            <p14:sldId id="1120"/>
            <p14:sldId id="1119"/>
            <p14:sldId id="1121"/>
            <p14:sldId id="1141"/>
            <p14:sldId id="1147"/>
            <p14:sldId id="1122"/>
            <p14:sldId id="1148"/>
            <p14:sldId id="1123"/>
            <p14:sldId id="1124"/>
            <p14:sldId id="1125"/>
          </p14:sldIdLst>
        </p14:section>
        <p14:section name="HTML" id="{b124987b-9c38-4948-91f0-432be01a9e7f}">
          <p14:sldIdLst>
            <p14:sldId id="1126"/>
            <p14:sldId id="1127"/>
            <p14:sldId id="1142"/>
            <p14:sldId id="1128"/>
            <p14:sldId id="1143"/>
            <p14:sldId id="1129"/>
            <p14:sldId id="1130"/>
            <p14:sldId id="1131"/>
            <p14:sldId id="1144"/>
            <p14:sldId id="1132"/>
            <p14:sldId id="1133"/>
            <p14:sldId id="1149"/>
          </p14:sldIdLst>
        </p14:section>
        <p14:section name="Web Server" id="{84c0596e-fc38-4150-a8e9-178f8c11cbb1}">
          <p14:sldIdLst>
            <p14:sldId id="1134"/>
            <p14:sldId id="1135"/>
            <p14:sldId id="1136"/>
            <p14:sldId id="1137"/>
            <p14:sldId id="1138"/>
            <p14:sldId id="1140"/>
          </p14:sldIdLst>
        </p14:section>
        <p14:section name="ORM" id="{a77d5ea4-2933-4e01-91df-dca9e3769e87}">
          <p14:sldIdLst>
            <p14:sldId id="1115"/>
            <p14:sldId id="1072"/>
            <p14:sldId id="1076"/>
            <p14:sldId id="1073"/>
            <p14:sldId id="1074"/>
            <p14:sldId id="1075"/>
          </p14:sldIdLst>
        </p14:section>
        <p14:section name="Application" id="{9842abc9-ec3b-44e9-ab12-669c3309bbb9}">
          <p14:sldIdLst>
            <p14:sldId id="1139"/>
            <p14:sldId id="1145"/>
            <p14:sldId id="1109"/>
          </p14:sldIdLst>
        </p14:section>
      </p14:sectionLst>
    </p:ext>
    <p:ext uri="{EFAFB233-063F-42B5-8137-9DF3F51BA10A}">
      <p15:sldGuideLst xmlns:p15="http://schemas.microsoft.com/office/powerpoint/2012/main">
        <p15:guide id="1" orient="horz" pos="1631" userDrawn="1">
          <p15:clr>
            <a:srgbClr val="A4A3A4"/>
          </p15:clr>
        </p15:guide>
        <p15:guide id="2" pos="289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2926" autoAdjust="0"/>
  </p:normalViewPr>
  <p:slideViewPr>
    <p:cSldViewPr showGuides="1">
      <p:cViewPr varScale="1">
        <p:scale>
          <a:sx n="147" d="100"/>
          <a:sy n="147" d="100"/>
        </p:scale>
        <p:origin x="564" y="138"/>
      </p:cViewPr>
      <p:guideLst>
        <p:guide orient="horz" pos="1631"/>
        <p:guide pos="2891"/>
      </p:guideLst>
    </p:cSldViewPr>
  </p:slideViewPr>
  <p:notesTextViewPr>
    <p:cViewPr>
      <p:scale>
        <a:sx n="1" d="1"/>
        <a:sy n="1" d="1"/>
      </p:scale>
      <p:origin x="0" y="0"/>
    </p:cViewPr>
  </p:notesTextViewPr>
  <p:sorterViewPr>
    <p:cViewPr varScale="1">
      <p:scale>
        <a:sx n="100" d="100"/>
        <a:sy n="100" d="100"/>
      </p:scale>
      <p:origin x="0" y="-39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5.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fld>
            <a:endParaRPr lang="zh-CN" altLang="en-US">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fld>
            <a:endParaRPr lang="zh-CN" altLang="en-US">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p:cNvSpPr>
            <a:spLocks noGrp="1" noRot="1" noChangeAspect="1"/>
          </p:cNvSpPr>
          <p:nvPr>
            <p:ph type="sldImg"/>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altLang="en-US" noProof="0">
                <a:sym typeface="Helvetica Neue" charset="0"/>
              </a:rPr>
              <a:t>Click to edit Template text styles</a:t>
            </a:r>
            <a:endParaRPr lang="en-US" altLang="en-US" noProof="0">
              <a:sym typeface="Helvetica Neue" charset="0"/>
            </a:endParaRPr>
          </a:p>
          <a:p>
            <a:pPr lvl="1"/>
            <a:r>
              <a:rPr lang="en-US" altLang="en-US" noProof="0">
                <a:sym typeface="Helvetica Neue" charset="0"/>
              </a:rPr>
              <a:t>Second level</a:t>
            </a:r>
            <a:endParaRPr lang="en-US" altLang="en-US" noProof="0">
              <a:sym typeface="Helvetica Neue" charset="0"/>
            </a:endParaRPr>
          </a:p>
          <a:p>
            <a:pPr lvl="2"/>
            <a:r>
              <a:rPr lang="en-US" altLang="en-US" noProof="0">
                <a:sym typeface="Helvetica Neue" charset="0"/>
              </a:rPr>
              <a:t>Third level</a:t>
            </a:r>
            <a:endParaRPr lang="en-US" altLang="en-US" noProof="0">
              <a:sym typeface="Helvetica Neue" charset="0"/>
            </a:endParaRPr>
          </a:p>
          <a:p>
            <a:pPr lvl="3"/>
            <a:r>
              <a:rPr lang="en-US" altLang="en-US" noProof="0">
                <a:sym typeface="Helvetica Neue" charset="0"/>
              </a:rPr>
              <a:t>Fourth level</a:t>
            </a:r>
            <a:endParaRPr lang="en-US" altLang="en-US" noProof="0">
              <a:sym typeface="Helvetica Neue" charset="0"/>
            </a:endParaRPr>
          </a:p>
          <a:p>
            <a:pPr lvl="4"/>
            <a:r>
              <a:rPr lang="en-US" altLang="en-US" noProof="0">
                <a:sym typeface="Helvetica Neue" charset="0"/>
              </a:rPr>
              <a:t>Fifth level</a:t>
            </a:r>
            <a:endParaRPr lang="en-US" altLang="en-US" noProof="0">
              <a:sym typeface="Helvetica Neue" charset="0"/>
            </a:endParaRPr>
          </a:p>
        </p:txBody>
      </p:sp>
    </p:spTree>
  </p:cSld>
  <p:clrMap bg1="lt1" tx1="dk1" bg2="lt2" tx2="dk2" accent1="accent1" accent2="accent2" accent3="accent3" accent4="accent4" accent5="accent5" accent6="accent6" hlink="hlink" folHlink="folHlink"/>
  <p:notesStyle>
    <a:lvl1pPr algn="l" defTabSz="285750" rtl="0" eaLnBrk="0" fontAlgn="base" hangingPunct="0">
      <a:lnSpc>
        <a:spcPct val="117000"/>
      </a:lnSpc>
      <a:spcBef>
        <a:spcPct val="0"/>
      </a:spcBef>
      <a:spcAft>
        <a:spcPct val="0"/>
      </a:spcAft>
      <a:defRPr sz="1400" kern="1200">
        <a:solidFill>
          <a:srgbClr val="000000"/>
        </a:solidFill>
        <a:latin typeface="Miss Sweetie" panose="02000503000000000000" charset="0"/>
        <a:ea typeface="Miss Sweetie" panose="02000503000000000000" charset="0"/>
        <a:cs typeface="Miss Sweetie" panose="02000503000000000000" charset="0"/>
        <a:sym typeface="Miss Sweetie" panose="02000503000000000000" charset="0"/>
      </a:defRPr>
    </a:lvl1pPr>
    <a:lvl2pPr indent="142875" algn="l" defTabSz="285750" rtl="0" eaLnBrk="0" fontAlgn="base" hangingPunct="0">
      <a:lnSpc>
        <a:spcPct val="117000"/>
      </a:lnSpc>
      <a:spcBef>
        <a:spcPct val="0"/>
      </a:spcBef>
      <a:spcAft>
        <a:spcPct val="0"/>
      </a:spcAft>
      <a:defRPr sz="1400" kern="1200">
        <a:solidFill>
          <a:srgbClr val="000000"/>
        </a:solidFill>
        <a:latin typeface="Miss Sweetie" panose="02000503000000000000" charset="0"/>
        <a:ea typeface="Miss Sweetie" panose="02000503000000000000" charset="0"/>
        <a:cs typeface="Miss Sweetie" panose="02000503000000000000" charset="0"/>
        <a:sym typeface="Miss Sweetie" panose="02000503000000000000" charset="0"/>
      </a:defRPr>
    </a:lvl2pPr>
    <a:lvl3pPr indent="285750" algn="l" defTabSz="285750" rtl="0" eaLnBrk="0" fontAlgn="base" hangingPunct="0">
      <a:lnSpc>
        <a:spcPct val="117000"/>
      </a:lnSpc>
      <a:spcBef>
        <a:spcPct val="0"/>
      </a:spcBef>
      <a:spcAft>
        <a:spcPct val="0"/>
      </a:spcAft>
      <a:defRPr sz="1400" kern="1200">
        <a:solidFill>
          <a:srgbClr val="000000"/>
        </a:solidFill>
        <a:latin typeface="Miss Sweetie" panose="02000503000000000000" charset="0"/>
        <a:ea typeface="Miss Sweetie" panose="02000503000000000000" charset="0"/>
        <a:cs typeface="Miss Sweetie" panose="02000503000000000000" charset="0"/>
        <a:sym typeface="Miss Sweetie" panose="02000503000000000000" charset="0"/>
      </a:defRPr>
    </a:lvl3pPr>
    <a:lvl4pPr indent="430530" algn="l" defTabSz="285750" rtl="0" eaLnBrk="0" fontAlgn="base" hangingPunct="0">
      <a:lnSpc>
        <a:spcPct val="117000"/>
      </a:lnSpc>
      <a:spcBef>
        <a:spcPct val="0"/>
      </a:spcBef>
      <a:spcAft>
        <a:spcPct val="0"/>
      </a:spcAft>
      <a:defRPr sz="1400" kern="1200">
        <a:solidFill>
          <a:srgbClr val="000000"/>
        </a:solidFill>
        <a:latin typeface="Miss Sweetie" panose="02000503000000000000" charset="0"/>
        <a:ea typeface="Miss Sweetie" panose="02000503000000000000" charset="0"/>
        <a:cs typeface="Miss Sweetie" panose="02000503000000000000" charset="0"/>
        <a:sym typeface="Miss Sweetie" panose="02000503000000000000" charset="0"/>
      </a:defRPr>
    </a:lvl4pPr>
    <a:lvl5pPr indent="573405" algn="l" defTabSz="285750" rtl="0" eaLnBrk="0" fontAlgn="base" hangingPunct="0">
      <a:lnSpc>
        <a:spcPct val="117000"/>
      </a:lnSpc>
      <a:spcBef>
        <a:spcPct val="0"/>
      </a:spcBef>
      <a:spcAft>
        <a:spcPct val="0"/>
      </a:spcAft>
      <a:defRPr sz="1400" kern="1200">
        <a:solidFill>
          <a:srgbClr val="000000"/>
        </a:solidFill>
        <a:latin typeface="Miss Sweetie" panose="02000503000000000000" charset="0"/>
        <a:ea typeface="Miss Sweetie" panose="02000503000000000000" charset="0"/>
        <a:cs typeface="Miss Sweetie" panose="02000503000000000000" charset="0"/>
        <a:sym typeface="Miss Sweetie" panose="02000503000000000000" charset="0"/>
      </a:defRPr>
    </a:lvl5pPr>
    <a:lvl6pPr marL="1435100" algn="l" defTabSz="574040" rtl="0" eaLnBrk="1" latinLnBrk="0" hangingPunct="1">
      <a:defRPr sz="700" kern="1200">
        <a:solidFill>
          <a:schemeClr val="tx1"/>
        </a:solidFill>
        <a:latin typeface="+mn-lt"/>
        <a:ea typeface="+mn-ea"/>
        <a:cs typeface="+mn-cs"/>
      </a:defRPr>
    </a:lvl6pPr>
    <a:lvl7pPr marL="1722120" algn="l" defTabSz="574040" rtl="0" eaLnBrk="1" latinLnBrk="0" hangingPunct="1">
      <a:defRPr sz="700" kern="1200">
        <a:solidFill>
          <a:schemeClr val="tx1"/>
        </a:solidFill>
        <a:latin typeface="+mn-lt"/>
        <a:ea typeface="+mn-ea"/>
        <a:cs typeface="+mn-cs"/>
      </a:defRPr>
    </a:lvl7pPr>
    <a:lvl8pPr marL="2009140" algn="l" defTabSz="574040" rtl="0" eaLnBrk="1" latinLnBrk="0" hangingPunct="1">
      <a:defRPr sz="700" kern="1200">
        <a:solidFill>
          <a:schemeClr val="tx1"/>
        </a:solidFill>
        <a:latin typeface="+mn-lt"/>
        <a:ea typeface="+mn-ea"/>
        <a:cs typeface="+mn-cs"/>
      </a:defRPr>
    </a:lvl8pPr>
    <a:lvl9pPr marL="2295525" algn="l" defTabSz="574040"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zh-CN" altLang="en-US"/>
              <a:t>I am very happy to have the opportunity to meet with you all in this course.</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r>
              <a:rPr lang="en-US" altLang="zh-CN"/>
              <a:t>NUI</a:t>
            </a:r>
            <a:r>
              <a:rPr lang="zh-CN" altLang="en-US"/>
              <a:t>：</a:t>
            </a:r>
            <a:r>
              <a:rPr lang="en-US" altLang="zh-CN"/>
              <a:t>Natural user interface</a:t>
            </a:r>
            <a:endParaRPr lang="en-US" altLang="zh-CN"/>
          </a:p>
          <a:p>
            <a:r>
              <a:rPr lang="en-US" altLang="zh-CN"/>
              <a:t>TUI: Textual</a:t>
            </a:r>
            <a:r>
              <a:rPr lang="en-US" altLang="zh-CN">
                <a:ea typeface="宋体" panose="02010600030101010101" pitchFamily="2" charset="-122"/>
              </a:rPr>
              <a:t> </a:t>
            </a:r>
            <a:r>
              <a:rPr lang="en-US" altLang="zh-CN">
                <a:sym typeface="+mn-ea"/>
              </a:rPr>
              <a:t>user interface</a:t>
            </a:r>
            <a:endParaRPr lang="en-US" altLang="zh-CN"/>
          </a:p>
          <a:p>
            <a:endParaRPr lang="zh-CN" altLang="en-US">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panose="020B0604020202020204" pitchFamily="34" charset="0"/>
                <a:ea typeface="MS PGothic" panose="020B0600070205080204" pitchFamily="34" charset="-128"/>
              </a:defRPr>
            </a:lvl1pPr>
            <a:lvl2pPr marL="741680" indent="-285115" defTabSz="929005">
              <a:defRPr sz="1600">
                <a:solidFill>
                  <a:schemeClr val="tx1"/>
                </a:solidFill>
                <a:latin typeface="Helvetica" panose="020B0604020202020204" pitchFamily="34" charset="0"/>
                <a:ea typeface="MS PGothic" panose="020B0600070205080204" pitchFamily="34" charset="-128"/>
              </a:defRPr>
            </a:lvl2pPr>
            <a:lvl3pPr marL="1141095" indent="-227965" defTabSz="929005">
              <a:defRPr sz="1600">
                <a:solidFill>
                  <a:schemeClr val="tx1"/>
                </a:solidFill>
                <a:latin typeface="Helvetica" panose="020B0604020202020204" pitchFamily="34" charset="0"/>
                <a:ea typeface="MS PGothic" panose="020B0600070205080204" pitchFamily="34" charset="-128"/>
              </a:defRPr>
            </a:lvl3pPr>
            <a:lvl4pPr marL="1597660" indent="-227965" defTabSz="929005">
              <a:defRPr sz="1600">
                <a:solidFill>
                  <a:schemeClr val="tx1"/>
                </a:solidFill>
                <a:latin typeface="Helvetica" panose="020B0604020202020204" pitchFamily="34" charset="0"/>
                <a:ea typeface="MS PGothic" panose="020B0600070205080204" pitchFamily="34" charset="-128"/>
              </a:defRPr>
            </a:lvl4pPr>
            <a:lvl5pPr marL="2054225" indent="-227965" defTabSz="929005">
              <a:defRPr sz="1600">
                <a:solidFill>
                  <a:schemeClr val="tx1"/>
                </a:solidFill>
                <a:latin typeface="Helvetica" panose="020B0604020202020204" pitchFamily="34" charset="0"/>
                <a:ea typeface="MS PGothic" panose="020B0600070205080204" pitchFamily="34" charset="-128"/>
              </a:defRPr>
            </a:lvl5pPr>
            <a:lvl6pPr marL="251079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35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28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85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p:spPr>
      </p:sp>
      <p:sp>
        <p:nvSpPr>
          <p:cNvPr id="8195" name="Rectangle 3"/>
          <p:cNvSpPr>
            <a:spLocks noGrp="1" noChangeArrowheads="1"/>
          </p:cNvSpPr>
          <p:nvPr>
            <p:ph type="body" idx="1"/>
          </p:nvPr>
        </p:nvSpPr>
        <p:spPr>
          <a:xfrm>
            <a:off x="931759" y="4410392"/>
            <a:ext cx="5134182" cy="41773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panose="020B0604020202020204" pitchFamily="34" charset="0"/>
                <a:ea typeface="MS PGothic" panose="020B0600070205080204" pitchFamily="34" charset="-128"/>
              </a:defRPr>
            </a:lvl1pPr>
            <a:lvl2pPr marL="741680" indent="-285115" defTabSz="929005">
              <a:defRPr sz="1600">
                <a:solidFill>
                  <a:schemeClr val="tx1"/>
                </a:solidFill>
                <a:latin typeface="Helvetica" panose="020B0604020202020204" pitchFamily="34" charset="0"/>
                <a:ea typeface="MS PGothic" panose="020B0600070205080204" pitchFamily="34" charset="-128"/>
              </a:defRPr>
            </a:lvl2pPr>
            <a:lvl3pPr marL="1141095" indent="-227965" defTabSz="929005">
              <a:defRPr sz="1600">
                <a:solidFill>
                  <a:schemeClr val="tx1"/>
                </a:solidFill>
                <a:latin typeface="Helvetica" panose="020B0604020202020204" pitchFamily="34" charset="0"/>
                <a:ea typeface="MS PGothic" panose="020B0600070205080204" pitchFamily="34" charset="-128"/>
              </a:defRPr>
            </a:lvl3pPr>
            <a:lvl4pPr marL="1597660" indent="-227965" defTabSz="929005">
              <a:defRPr sz="1600">
                <a:solidFill>
                  <a:schemeClr val="tx1"/>
                </a:solidFill>
                <a:latin typeface="Helvetica" panose="020B0604020202020204" pitchFamily="34" charset="0"/>
                <a:ea typeface="MS PGothic" panose="020B0600070205080204" pitchFamily="34" charset="-128"/>
              </a:defRPr>
            </a:lvl4pPr>
            <a:lvl5pPr marL="2054225" indent="-227965" defTabSz="929005">
              <a:defRPr sz="1600">
                <a:solidFill>
                  <a:schemeClr val="tx1"/>
                </a:solidFill>
                <a:latin typeface="Helvetica" panose="020B0604020202020204" pitchFamily="34" charset="0"/>
                <a:ea typeface="MS PGothic" panose="020B0600070205080204" pitchFamily="34" charset="-128"/>
              </a:defRPr>
            </a:lvl5pPr>
            <a:lvl6pPr marL="251079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35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28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85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p:spPr>
      </p:sp>
      <p:sp>
        <p:nvSpPr>
          <p:cNvPr id="8195" name="Rectangle 3"/>
          <p:cNvSpPr>
            <a:spLocks noGrp="1" noChangeArrowheads="1"/>
          </p:cNvSpPr>
          <p:nvPr>
            <p:ph type="body" idx="1"/>
          </p:nvPr>
        </p:nvSpPr>
        <p:spPr>
          <a:xfrm>
            <a:off x="931759" y="4410392"/>
            <a:ext cx="5134182" cy="41773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panose="020B0604020202020204" pitchFamily="34" charset="0"/>
                <a:ea typeface="MS PGothic" panose="020B0600070205080204" pitchFamily="34" charset="-128"/>
              </a:defRPr>
            </a:lvl1pPr>
            <a:lvl2pPr marL="741680" indent="-285115" defTabSz="929005">
              <a:defRPr sz="1600">
                <a:solidFill>
                  <a:schemeClr val="tx1"/>
                </a:solidFill>
                <a:latin typeface="Helvetica" panose="020B0604020202020204" pitchFamily="34" charset="0"/>
                <a:ea typeface="MS PGothic" panose="020B0600070205080204" pitchFamily="34" charset="-128"/>
              </a:defRPr>
            </a:lvl2pPr>
            <a:lvl3pPr marL="1141095" indent="-227965" defTabSz="929005">
              <a:defRPr sz="1600">
                <a:solidFill>
                  <a:schemeClr val="tx1"/>
                </a:solidFill>
                <a:latin typeface="Helvetica" panose="020B0604020202020204" pitchFamily="34" charset="0"/>
                <a:ea typeface="MS PGothic" panose="020B0600070205080204" pitchFamily="34" charset="-128"/>
              </a:defRPr>
            </a:lvl3pPr>
            <a:lvl4pPr marL="1597660" indent="-227965" defTabSz="929005">
              <a:defRPr sz="1600">
                <a:solidFill>
                  <a:schemeClr val="tx1"/>
                </a:solidFill>
                <a:latin typeface="Helvetica" panose="020B0604020202020204" pitchFamily="34" charset="0"/>
                <a:ea typeface="MS PGothic" panose="020B0600070205080204" pitchFamily="34" charset="-128"/>
              </a:defRPr>
            </a:lvl4pPr>
            <a:lvl5pPr marL="2054225" indent="-227965" defTabSz="929005">
              <a:defRPr sz="1600">
                <a:solidFill>
                  <a:schemeClr val="tx1"/>
                </a:solidFill>
                <a:latin typeface="Helvetica" panose="020B0604020202020204" pitchFamily="34" charset="0"/>
                <a:ea typeface="MS PGothic" panose="020B0600070205080204" pitchFamily="34" charset="-128"/>
              </a:defRPr>
            </a:lvl5pPr>
            <a:lvl6pPr marL="251079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35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28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85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p:spPr>
      </p:sp>
      <p:sp>
        <p:nvSpPr>
          <p:cNvPr id="8195" name="Rectangle 3"/>
          <p:cNvSpPr>
            <a:spLocks noGrp="1" noChangeArrowheads="1"/>
          </p:cNvSpPr>
          <p:nvPr>
            <p:ph type="body" idx="1"/>
          </p:nvPr>
        </p:nvSpPr>
        <p:spPr>
          <a:xfrm>
            <a:off x="931759" y="4410392"/>
            <a:ext cx="5134182" cy="41773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01BD5F98-E897-4F7C-BF4A-07497FB2F66B}" type="slidenum">
              <a:rPr lang="en-US" altLang="en-US" smtClean="0"/>
            </a:fld>
            <a:endParaRPr lang="en-US" altLang="en-US"/>
          </a:p>
        </p:txBody>
      </p:sp>
      <p:sp>
        <p:nvSpPr>
          <p:cNvPr id="73731" name="Rectangle 2"/>
          <p:cNvSpPr>
            <a:spLocks noGrp="1" noRot="1" noChangeAspect="1" noChangeArrowheads="1" noTextEdit="1"/>
          </p:cNvSpPr>
          <p:nvPr>
            <p:ph type="sldImg"/>
          </p:nvPr>
        </p:nvSpPr>
        <p:spPr/>
      </p:sp>
      <p:sp>
        <p:nvSpPr>
          <p:cNvPr id="73732" name="Rectangle 3"/>
          <p:cNvSpPr>
            <a:spLocks noGrp="1" noChangeArrowheads="1"/>
          </p:cNvSpPr>
          <p:nvPr>
            <p:ph type="body" idx="1"/>
          </p:nvPr>
        </p:nvSpPr>
        <p:spPr>
          <a:xfrm>
            <a:off x="931864" y="4410076"/>
            <a:ext cx="5133975" cy="4176713"/>
          </a:xfrm>
          <a:noFill/>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71D6276-A668-4829-91BD-DD3E9B44FDF4}" type="slidenum">
              <a:rPr lang="en-US" altLang="en-US" smtClean="0"/>
            </a:fld>
            <a:endParaRPr lang="en-US" altLang="en-US"/>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xfrm>
            <a:off x="931864" y="4410076"/>
            <a:ext cx="5133975" cy="4176713"/>
          </a:xfrm>
          <a:noFill/>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9005">
              <a:defRPr sz="1600">
                <a:solidFill>
                  <a:schemeClr val="tx1"/>
                </a:solidFill>
                <a:latin typeface="Helvetica" panose="020B0604020202020204" pitchFamily="34" charset="0"/>
                <a:ea typeface="MS PGothic" panose="020B0600070205080204" pitchFamily="34" charset="-128"/>
              </a:defRPr>
            </a:lvl1pPr>
            <a:lvl2pPr marL="741680" indent="-285115" defTabSz="929005">
              <a:defRPr sz="1600">
                <a:solidFill>
                  <a:schemeClr val="tx1"/>
                </a:solidFill>
                <a:latin typeface="Helvetica" panose="020B0604020202020204" pitchFamily="34" charset="0"/>
                <a:ea typeface="MS PGothic" panose="020B0600070205080204" pitchFamily="34" charset="-128"/>
              </a:defRPr>
            </a:lvl2pPr>
            <a:lvl3pPr marL="1141095" indent="-227965" defTabSz="929005">
              <a:defRPr sz="1600">
                <a:solidFill>
                  <a:schemeClr val="tx1"/>
                </a:solidFill>
                <a:latin typeface="Helvetica" panose="020B0604020202020204" pitchFamily="34" charset="0"/>
                <a:ea typeface="MS PGothic" panose="020B0600070205080204" pitchFamily="34" charset="-128"/>
              </a:defRPr>
            </a:lvl3pPr>
            <a:lvl4pPr marL="1597660" indent="-227965" defTabSz="929005">
              <a:defRPr sz="1600">
                <a:solidFill>
                  <a:schemeClr val="tx1"/>
                </a:solidFill>
                <a:latin typeface="Helvetica" panose="020B0604020202020204" pitchFamily="34" charset="0"/>
                <a:ea typeface="MS PGothic" panose="020B0600070205080204" pitchFamily="34" charset="-128"/>
              </a:defRPr>
            </a:lvl4pPr>
            <a:lvl5pPr marL="2054225" indent="-227965" defTabSz="929005">
              <a:defRPr sz="1600">
                <a:solidFill>
                  <a:schemeClr val="tx1"/>
                </a:solidFill>
                <a:latin typeface="Helvetica" panose="020B0604020202020204" pitchFamily="34" charset="0"/>
                <a:ea typeface="MS PGothic" panose="020B0600070205080204" pitchFamily="34" charset="-128"/>
              </a:defRPr>
            </a:lvl5pPr>
            <a:lvl6pPr marL="251079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35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285"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850" indent="-227965" defTabSz="92900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p:spPr>
      </p:sp>
      <p:sp>
        <p:nvSpPr>
          <p:cNvPr id="8195" name="Rectangle 3"/>
          <p:cNvSpPr>
            <a:spLocks noGrp="1" noChangeArrowheads="1"/>
          </p:cNvSpPr>
          <p:nvPr>
            <p:ph type="body" idx="1"/>
          </p:nvPr>
        </p:nvSpPr>
        <p:spPr>
          <a:xfrm>
            <a:off x="931759" y="4410392"/>
            <a:ext cx="5134182" cy="417734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xfrm>
            <a:off x="1177925" y="695325"/>
            <a:ext cx="4643438" cy="3481388"/>
          </a:xfrm>
        </p:spPr>
      </p:sp>
      <p:sp>
        <p:nvSpPr>
          <p:cNvPr id="47107" name="Rectangle 3"/>
          <p:cNvSpPr>
            <a:spLocks noGrp="1" noChangeArrowheads="1"/>
          </p:cNvSpPr>
          <p:nvPr>
            <p:ph type="body" idx="1"/>
          </p:nvPr>
        </p:nvSpPr>
        <p:spPr>
          <a:xfrm>
            <a:off x="700088" y="4410075"/>
            <a:ext cx="5599112" cy="417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183"/>
            <a:ext cx="6858000" cy="1790680"/>
          </a:xfrm>
        </p:spPr>
        <p:txBody>
          <a:bodyPr anchor="b"/>
          <a:lstStyle>
            <a:lvl1pPr algn="ctr">
              <a:defRPr sz="3800"/>
            </a:lvl1pPr>
          </a:lstStyle>
          <a:p>
            <a:r>
              <a:rPr lang="en-US"/>
              <a:t>Click to edit Master title style</a:t>
            </a:r>
            <a:endParaRPr lang="en-US"/>
          </a:p>
        </p:txBody>
      </p:sp>
      <p:sp>
        <p:nvSpPr>
          <p:cNvPr id="3" name="Subtitle 2"/>
          <p:cNvSpPr>
            <a:spLocks noGrp="1"/>
          </p:cNvSpPr>
          <p:nvPr>
            <p:ph type="subTitle" idx="1"/>
          </p:nvPr>
        </p:nvSpPr>
        <p:spPr>
          <a:xfrm>
            <a:off x="1143000" y="2701508"/>
            <a:ext cx="6858000" cy="1241505"/>
          </a:xfrm>
        </p:spPr>
        <p:txBody>
          <a:bodyPr/>
          <a:lstStyle>
            <a:lvl1pPr marL="0" indent="0" algn="ctr">
              <a:buNone/>
              <a:defRPr sz="1600"/>
            </a:lvl1pPr>
            <a:lvl2pPr marL="287020" indent="0" algn="ctr">
              <a:buNone/>
              <a:defRPr sz="1200"/>
            </a:lvl2pPr>
            <a:lvl3pPr marL="574040" indent="0" algn="ctr">
              <a:buNone/>
              <a:defRPr sz="1200"/>
            </a:lvl3pPr>
            <a:lvl4pPr marL="861060" indent="0" algn="ctr">
              <a:buNone/>
              <a:defRPr sz="1100"/>
            </a:lvl4pPr>
            <a:lvl5pPr marL="1148080" indent="0" algn="ctr">
              <a:buNone/>
              <a:defRPr sz="1100"/>
            </a:lvl5pPr>
            <a:lvl6pPr marL="1435100" indent="0" algn="ctr">
              <a:buNone/>
              <a:defRPr sz="1100"/>
            </a:lvl6pPr>
            <a:lvl7pPr marL="1722120" indent="0" algn="ctr">
              <a:buNone/>
              <a:defRPr sz="1100"/>
            </a:lvl7pPr>
            <a:lvl8pPr marL="2009140" indent="0" algn="ctr">
              <a:buNone/>
              <a:defRPr sz="1100"/>
            </a:lvl8pPr>
            <a:lvl9pPr marL="2295525" indent="0" algn="ctr">
              <a:buNone/>
              <a:defRPr sz="1100"/>
            </a:lvl9pPr>
          </a:lstStyle>
          <a:p>
            <a:r>
              <a:rPr lang="en-US"/>
              <a:t>Click to edit Master subtitle style</a:t>
            </a:r>
            <a:endParaRPr lang="en-US"/>
          </a:p>
        </p:txBody>
      </p:sp>
      <p:sp>
        <p:nvSpPr>
          <p:cNvPr id="4" name="Rectangle 5"/>
          <p:cNvSpPr>
            <a:spLocks noGrp="1"/>
          </p:cNvSpPr>
          <p:nvPr>
            <p:ph type="sldNum" sz="quarter" idx="10"/>
          </p:nvPr>
        </p:nvSpPr>
        <p:spPr/>
        <p:txBody>
          <a:bodyPr/>
          <a:lstStyle>
            <a:lvl1pPr>
              <a:defRPr/>
            </a:lvl1pPr>
          </a:lstStyle>
          <a:p>
            <a:fld id="{606C9A41-D864-428D-9C31-5294F3735FA1}"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4D661447-7998-46BF-B95E-D71DBFFC4D68}"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872" y="92928"/>
            <a:ext cx="2110755" cy="467552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348257" y="92928"/>
            <a:ext cx="6228458" cy="467552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CC14C122-CBE5-46C5-AE21-5F2E3318462A}"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521970" y="4767263"/>
            <a:ext cx="2057400" cy="273844"/>
          </a:xfrm>
        </p:spPr>
        <p:txBody>
          <a:bodyPr/>
          <a:lstStyle>
            <a:lvl1pPr>
              <a:defRPr>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28950" y="4767263"/>
            <a:ext cx="3086100" cy="273844"/>
          </a:xfrm>
        </p:spPr>
        <p:txBody>
          <a:bodyPr/>
          <a:lstStyle>
            <a:lvl1pPr>
              <a:defRPr>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lvl1pPr algn="l">
              <a:defRPr/>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C4BFCE12-62F8-4935-B4B3-E8FB1AC9A4A0}"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964" y="1282528"/>
            <a:ext cx="7887146" cy="2138940"/>
          </a:xfrm>
        </p:spPr>
        <p:txBody>
          <a:bodyPr anchor="b"/>
          <a:lstStyle>
            <a:lvl1pPr>
              <a:defRPr sz="3800"/>
            </a:lvl1pPr>
          </a:lstStyle>
          <a:p>
            <a:r>
              <a:rPr lang="en-US"/>
              <a:t>Click to edit Master title style</a:t>
            </a:r>
            <a:endParaRPr lang="en-US"/>
          </a:p>
        </p:txBody>
      </p:sp>
      <p:sp>
        <p:nvSpPr>
          <p:cNvPr id="3" name="Text Placeholder 2"/>
          <p:cNvSpPr>
            <a:spLocks noGrp="1"/>
          </p:cNvSpPr>
          <p:nvPr>
            <p:ph type="body" idx="1"/>
          </p:nvPr>
        </p:nvSpPr>
        <p:spPr>
          <a:xfrm>
            <a:off x="623964" y="3442396"/>
            <a:ext cx="7887146" cy="1125141"/>
          </a:xfrm>
        </p:spPr>
        <p:txBody>
          <a:bodyPr/>
          <a:lstStyle>
            <a:lvl1pPr marL="0" indent="0">
              <a:buNone/>
              <a:defRPr sz="1600"/>
            </a:lvl1pPr>
            <a:lvl2pPr marL="287020" indent="0">
              <a:buNone/>
              <a:defRPr sz="1200"/>
            </a:lvl2pPr>
            <a:lvl3pPr marL="574040" indent="0">
              <a:buNone/>
              <a:defRPr sz="1200"/>
            </a:lvl3pPr>
            <a:lvl4pPr marL="861060" indent="0">
              <a:buNone/>
              <a:defRPr sz="1100"/>
            </a:lvl4pPr>
            <a:lvl5pPr marL="1148080" indent="0">
              <a:buNone/>
              <a:defRPr sz="1100"/>
            </a:lvl5pPr>
            <a:lvl6pPr marL="1435100" indent="0">
              <a:buNone/>
              <a:defRPr sz="1100"/>
            </a:lvl6pPr>
            <a:lvl7pPr marL="1722120" indent="0">
              <a:buNone/>
              <a:defRPr sz="1100"/>
            </a:lvl7pPr>
            <a:lvl8pPr marL="2009140" indent="0">
              <a:buNone/>
              <a:defRPr sz="1100"/>
            </a:lvl8pPr>
            <a:lvl9pPr marL="2295525" indent="0">
              <a:buNone/>
              <a:defRPr sz="1100"/>
            </a:lvl9pPr>
          </a:lstStyle>
          <a:p>
            <a:pPr lvl="0"/>
            <a:r>
              <a:rPr lang="en-US"/>
              <a:t>Click to edit Master text styles</a:t>
            </a:r>
            <a:endParaRPr lang="en-US"/>
          </a:p>
        </p:txBody>
      </p:sp>
      <p:sp>
        <p:nvSpPr>
          <p:cNvPr id="4" name="Rectangle 5"/>
          <p:cNvSpPr>
            <a:spLocks noGrp="1"/>
          </p:cNvSpPr>
          <p:nvPr>
            <p:ph type="sldNum" sz="quarter" idx="10"/>
          </p:nvPr>
        </p:nvSpPr>
        <p:spPr/>
        <p:txBody>
          <a:bodyPr/>
          <a:lstStyle>
            <a:lvl1pPr>
              <a:defRPr/>
            </a:lvl1pPr>
          </a:lstStyle>
          <a:p>
            <a:fld id="{6EB6FB98-0011-4161-BE35-0A73E2FACDA8}"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48258" y="719117"/>
            <a:ext cx="4169049" cy="404933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4463" y="719117"/>
            <a:ext cx="4170164" cy="404933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p:cNvSpPr>
          <p:nvPr>
            <p:ph type="sldNum" sz="quarter" idx="10"/>
          </p:nvPr>
        </p:nvSpPr>
        <p:spPr/>
        <p:txBody>
          <a:bodyPr/>
          <a:lstStyle>
            <a:lvl1pPr>
              <a:defRPr/>
            </a:lvl1pPr>
          </a:lstStyle>
          <a:p>
            <a:fld id="{D2BF4A6C-FF74-409E-AF94-9AA6BEC52E2D}"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545" y="273752"/>
            <a:ext cx="7887146" cy="994545"/>
          </a:xfrm>
        </p:spPr>
        <p:txBody>
          <a:bodyPr/>
          <a:lstStyle/>
          <a:p>
            <a:r>
              <a:rPr lang="en-US"/>
              <a:t>Click to edit Master title style</a:t>
            </a:r>
            <a:endParaRPr lang="en-US"/>
          </a:p>
        </p:txBody>
      </p:sp>
      <p:sp>
        <p:nvSpPr>
          <p:cNvPr id="3" name="Text Placeholder 2"/>
          <p:cNvSpPr>
            <a:spLocks noGrp="1"/>
          </p:cNvSpPr>
          <p:nvPr>
            <p:ph type="body" idx="1"/>
          </p:nvPr>
        </p:nvSpPr>
        <p:spPr>
          <a:xfrm>
            <a:off x="629544" y="1260762"/>
            <a:ext cx="3868788" cy="617822"/>
          </a:xfrm>
        </p:spPr>
        <p:txBody>
          <a:bodyPr anchor="b"/>
          <a:lstStyle>
            <a:lvl1pPr marL="0" indent="0">
              <a:buNone/>
              <a:defRPr sz="1600" b="1"/>
            </a:lvl1pPr>
            <a:lvl2pPr marL="287020" indent="0">
              <a:buNone/>
              <a:defRPr sz="1200" b="1"/>
            </a:lvl2pPr>
            <a:lvl3pPr marL="574040" indent="0">
              <a:buNone/>
              <a:defRPr sz="1200" b="1"/>
            </a:lvl3pPr>
            <a:lvl4pPr marL="861060" indent="0">
              <a:buNone/>
              <a:defRPr sz="1100" b="1"/>
            </a:lvl4pPr>
            <a:lvl5pPr marL="1148080" indent="0">
              <a:buNone/>
              <a:defRPr sz="1100" b="1"/>
            </a:lvl5pPr>
            <a:lvl6pPr marL="1435100" indent="0">
              <a:buNone/>
              <a:defRPr sz="1100" b="1"/>
            </a:lvl6pPr>
            <a:lvl7pPr marL="1722120" indent="0">
              <a:buNone/>
              <a:defRPr sz="1100" b="1"/>
            </a:lvl7pPr>
            <a:lvl8pPr marL="2009140" indent="0">
              <a:buNone/>
              <a:defRPr sz="1100" b="1"/>
            </a:lvl8pPr>
            <a:lvl9pPr marL="2295525" indent="0">
              <a:buNone/>
              <a:defRPr sz="1100" b="1"/>
            </a:lvl9pPr>
          </a:lstStyle>
          <a:p>
            <a:pPr lvl="0"/>
            <a:r>
              <a:rPr lang="en-US"/>
              <a:t>Click to edit Master text styles</a:t>
            </a:r>
            <a:endParaRPr lang="en-US"/>
          </a:p>
        </p:txBody>
      </p:sp>
      <p:sp>
        <p:nvSpPr>
          <p:cNvPr id="4" name="Content Placeholder 3"/>
          <p:cNvSpPr>
            <a:spLocks noGrp="1"/>
          </p:cNvSpPr>
          <p:nvPr>
            <p:ph sz="half" idx="2"/>
          </p:nvPr>
        </p:nvSpPr>
        <p:spPr>
          <a:xfrm>
            <a:off x="629544" y="1878582"/>
            <a:ext cx="3868788" cy="276346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8928" y="1260762"/>
            <a:ext cx="3887762" cy="617822"/>
          </a:xfrm>
        </p:spPr>
        <p:txBody>
          <a:bodyPr anchor="b"/>
          <a:lstStyle>
            <a:lvl1pPr marL="0" indent="0">
              <a:buNone/>
              <a:defRPr sz="1600" b="1"/>
            </a:lvl1pPr>
            <a:lvl2pPr marL="287020" indent="0">
              <a:buNone/>
              <a:defRPr sz="1200" b="1"/>
            </a:lvl2pPr>
            <a:lvl3pPr marL="574040" indent="0">
              <a:buNone/>
              <a:defRPr sz="1200" b="1"/>
            </a:lvl3pPr>
            <a:lvl4pPr marL="861060" indent="0">
              <a:buNone/>
              <a:defRPr sz="1100" b="1"/>
            </a:lvl4pPr>
            <a:lvl5pPr marL="1148080" indent="0">
              <a:buNone/>
              <a:defRPr sz="1100" b="1"/>
            </a:lvl5pPr>
            <a:lvl6pPr marL="1435100" indent="0">
              <a:buNone/>
              <a:defRPr sz="1100" b="1"/>
            </a:lvl6pPr>
            <a:lvl7pPr marL="1722120" indent="0">
              <a:buNone/>
              <a:defRPr sz="1100" b="1"/>
            </a:lvl7pPr>
            <a:lvl8pPr marL="2009140" indent="0">
              <a:buNone/>
              <a:defRPr sz="1100" b="1"/>
            </a:lvl8pPr>
            <a:lvl9pPr marL="2295525" indent="0">
              <a:buNone/>
              <a:defRPr sz="1100" b="1"/>
            </a:lvl9pPr>
          </a:lstStyle>
          <a:p>
            <a:pPr lvl="0"/>
            <a:r>
              <a:rPr lang="en-US"/>
              <a:t>Click to edit Master text styles</a:t>
            </a:r>
            <a:endParaRPr lang="en-US"/>
          </a:p>
        </p:txBody>
      </p:sp>
      <p:sp>
        <p:nvSpPr>
          <p:cNvPr id="6" name="Content Placeholder 5"/>
          <p:cNvSpPr>
            <a:spLocks noGrp="1"/>
          </p:cNvSpPr>
          <p:nvPr>
            <p:ph sz="quarter" idx="4"/>
          </p:nvPr>
        </p:nvSpPr>
        <p:spPr>
          <a:xfrm>
            <a:off x="4628928" y="1878582"/>
            <a:ext cx="3887762" cy="276346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5"/>
          <p:cNvSpPr>
            <a:spLocks noGrp="1"/>
          </p:cNvSpPr>
          <p:nvPr>
            <p:ph type="sldNum" sz="quarter" idx="10"/>
          </p:nvPr>
        </p:nvSpPr>
        <p:spPr/>
        <p:txBody>
          <a:bodyPr/>
          <a:lstStyle>
            <a:lvl1pPr>
              <a:defRPr/>
            </a:lvl1pPr>
          </a:lstStyle>
          <a:p>
            <a:fld id="{F02642A5-B4C1-490D-823B-6F62026E5D0D}"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p:cNvSpPr>
          <p:nvPr>
            <p:ph type="sldNum" sz="quarter" idx="10"/>
          </p:nvPr>
        </p:nvSpPr>
        <p:spPr/>
        <p:txBody>
          <a:bodyPr/>
          <a:lstStyle>
            <a:lvl1pPr>
              <a:defRPr/>
            </a:lvl1pPr>
          </a:lstStyle>
          <a:p>
            <a:fld id="{99B72306-FD3C-4756-B3FD-766F3400AAC9}"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p:cNvSpPr>
          <p:nvPr>
            <p:ph type="sldNum" sz="quarter" idx="10"/>
          </p:nvPr>
        </p:nvSpPr>
        <p:spPr/>
        <p:txBody>
          <a:bodyPr/>
          <a:lstStyle>
            <a:lvl1pPr>
              <a:defRPr/>
            </a:lvl1pPr>
          </a:lstStyle>
          <a:p>
            <a:fld id="{46FCE69C-6874-463F-8672-A48ADE6CA405}"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544" y="343235"/>
            <a:ext cx="2949029" cy="1199650"/>
          </a:xfrm>
        </p:spPr>
        <p:txBody>
          <a:bodyPr anchor="b"/>
          <a:lstStyle>
            <a:lvl1pPr>
              <a:defRPr sz="2100"/>
            </a:lvl1pPr>
          </a:lstStyle>
          <a:p>
            <a:r>
              <a:rPr lang="en-US"/>
              <a:t>Click to edit Master title style</a:t>
            </a:r>
            <a:endParaRPr lang="en-US"/>
          </a:p>
        </p:txBody>
      </p:sp>
      <p:sp>
        <p:nvSpPr>
          <p:cNvPr id="3" name="Content Placeholder 2"/>
          <p:cNvSpPr>
            <a:spLocks noGrp="1"/>
          </p:cNvSpPr>
          <p:nvPr>
            <p:ph idx="1"/>
          </p:nvPr>
        </p:nvSpPr>
        <p:spPr>
          <a:xfrm>
            <a:off x="3887765" y="740886"/>
            <a:ext cx="4628926" cy="3655035"/>
          </a:xfrm>
        </p:spPr>
        <p:txBody>
          <a:bodyPr/>
          <a:lstStyle>
            <a:lvl1pPr>
              <a:defRPr sz="2100"/>
            </a:lvl1pPr>
            <a:lvl2pPr>
              <a:defRPr sz="1800"/>
            </a:lvl2pPr>
            <a:lvl3pPr>
              <a:defRPr sz="16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544" y="1542881"/>
            <a:ext cx="2949029" cy="2858895"/>
          </a:xfrm>
        </p:spPr>
        <p:txBody>
          <a:bodyPr/>
          <a:lstStyle>
            <a:lvl1pPr marL="0" indent="0">
              <a:buNone/>
              <a:defRPr sz="1100"/>
            </a:lvl1pPr>
            <a:lvl2pPr marL="287020" indent="0">
              <a:buNone/>
              <a:defRPr sz="900"/>
            </a:lvl2pPr>
            <a:lvl3pPr marL="574040" indent="0">
              <a:buNone/>
              <a:defRPr sz="700"/>
            </a:lvl3pPr>
            <a:lvl4pPr marL="861060" indent="0">
              <a:buNone/>
              <a:defRPr sz="700"/>
            </a:lvl4pPr>
            <a:lvl5pPr marL="1148080" indent="0">
              <a:buNone/>
              <a:defRPr sz="700"/>
            </a:lvl5pPr>
            <a:lvl6pPr marL="1435100" indent="0">
              <a:buNone/>
              <a:defRPr sz="700"/>
            </a:lvl6pPr>
            <a:lvl7pPr marL="1722120" indent="0">
              <a:buNone/>
              <a:defRPr sz="700"/>
            </a:lvl7pPr>
            <a:lvl8pPr marL="2009140" indent="0">
              <a:buNone/>
              <a:defRPr sz="700"/>
            </a:lvl8pPr>
            <a:lvl9pPr marL="2295525" indent="0">
              <a:buNone/>
              <a:defRPr sz="7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1EA9E2C9-38C0-4E05-A9A0-7FD9158DBDA4}"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544" y="343235"/>
            <a:ext cx="2949029" cy="1199650"/>
          </a:xfrm>
        </p:spPr>
        <p:txBody>
          <a:bodyPr anchor="b"/>
          <a:lstStyle>
            <a:lvl1pPr>
              <a:defRPr sz="2100"/>
            </a:lvl1pPr>
          </a:lstStyle>
          <a:p>
            <a:r>
              <a:rPr lang="en-US"/>
              <a:t>Click to edit Master title style</a:t>
            </a:r>
            <a:endParaRPr lang="en-US"/>
          </a:p>
        </p:txBody>
      </p:sp>
      <p:sp>
        <p:nvSpPr>
          <p:cNvPr id="3" name="Picture Placeholder 2"/>
          <p:cNvSpPr>
            <a:spLocks noGrp="1"/>
          </p:cNvSpPr>
          <p:nvPr>
            <p:ph type="pic" idx="1"/>
          </p:nvPr>
        </p:nvSpPr>
        <p:spPr>
          <a:xfrm>
            <a:off x="3887765" y="740886"/>
            <a:ext cx="4628926" cy="3655035"/>
          </a:xfrm>
        </p:spPr>
        <p:txBody>
          <a:bodyPr/>
          <a:lstStyle>
            <a:lvl1pPr marL="0" indent="0">
              <a:buNone/>
              <a:defRPr sz="2100"/>
            </a:lvl1pPr>
            <a:lvl2pPr marL="287020" indent="0">
              <a:buNone/>
              <a:defRPr sz="1800"/>
            </a:lvl2pPr>
            <a:lvl3pPr marL="574040" indent="0">
              <a:buNone/>
              <a:defRPr sz="1600"/>
            </a:lvl3pPr>
            <a:lvl4pPr marL="861060" indent="0">
              <a:buNone/>
              <a:defRPr sz="1200"/>
            </a:lvl4pPr>
            <a:lvl5pPr marL="1148080" indent="0">
              <a:buNone/>
              <a:defRPr sz="1200"/>
            </a:lvl5pPr>
            <a:lvl6pPr marL="1435100" indent="0">
              <a:buNone/>
              <a:defRPr sz="1200"/>
            </a:lvl6pPr>
            <a:lvl7pPr marL="1722120" indent="0">
              <a:buNone/>
              <a:defRPr sz="1200"/>
            </a:lvl7pPr>
            <a:lvl8pPr marL="2009140" indent="0">
              <a:buNone/>
              <a:defRPr sz="1200"/>
            </a:lvl8pPr>
            <a:lvl9pPr marL="2295525" indent="0">
              <a:buNone/>
              <a:defRPr sz="1200"/>
            </a:lvl9pPr>
          </a:lstStyle>
          <a:p>
            <a:pPr lvl="0"/>
            <a:endParaRPr lang="en-US" noProof="0">
              <a:sym typeface="Helvetica" panose="020B0604020202020204" pitchFamily="34" charset="0"/>
            </a:endParaRPr>
          </a:p>
        </p:txBody>
      </p:sp>
      <p:sp>
        <p:nvSpPr>
          <p:cNvPr id="4" name="Text Placeholder 3"/>
          <p:cNvSpPr>
            <a:spLocks noGrp="1"/>
          </p:cNvSpPr>
          <p:nvPr>
            <p:ph type="body" sz="half" idx="2"/>
          </p:nvPr>
        </p:nvSpPr>
        <p:spPr>
          <a:xfrm>
            <a:off x="629544" y="1542881"/>
            <a:ext cx="2949029" cy="2858895"/>
          </a:xfrm>
        </p:spPr>
        <p:txBody>
          <a:bodyPr/>
          <a:lstStyle>
            <a:lvl1pPr marL="0" indent="0">
              <a:buNone/>
              <a:defRPr sz="1100"/>
            </a:lvl1pPr>
            <a:lvl2pPr marL="287020" indent="0">
              <a:buNone/>
              <a:defRPr sz="900"/>
            </a:lvl2pPr>
            <a:lvl3pPr marL="574040" indent="0">
              <a:buNone/>
              <a:defRPr sz="700"/>
            </a:lvl3pPr>
            <a:lvl4pPr marL="861060" indent="0">
              <a:buNone/>
              <a:defRPr sz="700"/>
            </a:lvl4pPr>
            <a:lvl5pPr marL="1148080" indent="0">
              <a:buNone/>
              <a:defRPr sz="700"/>
            </a:lvl5pPr>
            <a:lvl6pPr marL="1435100" indent="0">
              <a:buNone/>
              <a:defRPr sz="700"/>
            </a:lvl6pPr>
            <a:lvl7pPr marL="1722120" indent="0">
              <a:buNone/>
              <a:defRPr sz="700"/>
            </a:lvl7pPr>
            <a:lvl8pPr marL="2009140" indent="0">
              <a:buNone/>
              <a:defRPr sz="700"/>
            </a:lvl8pPr>
            <a:lvl9pPr marL="2295525" indent="0">
              <a:buNone/>
              <a:defRPr sz="7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EB709096-912F-4774-8F9C-D173966EA403}"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body" idx="1"/>
          </p:nvPr>
        </p:nvSpPr>
        <p:spPr bwMode="auto">
          <a:xfrm>
            <a:off x="347663" y="719138"/>
            <a:ext cx="8447087" cy="404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1886" tIns="31886" rIns="31886" bIns="31886" numCol="1" anchor="t" anchorCtr="0" compatLnSpc="1"/>
          <a:lstStyle/>
          <a:p>
            <a:pPr lvl="0"/>
            <a:r>
              <a:rPr lang="en-US" altLang="en-US">
                <a:sym typeface="Helvetica" panose="020B0604020202020204" pitchFamily="34" charset="0"/>
              </a:rPr>
              <a:t>Click to edit Template text styles</a:t>
            </a:r>
            <a:endParaRPr lang="en-US" altLang="en-US">
              <a:sym typeface="Helvetica" panose="020B0604020202020204" pitchFamily="34" charset="0"/>
            </a:endParaRPr>
          </a:p>
          <a:p>
            <a:pPr lvl="1"/>
            <a:r>
              <a:rPr lang="en-US" altLang="en-US">
                <a:sym typeface="Helvetica" panose="020B0604020202020204" pitchFamily="34" charset="0"/>
              </a:rPr>
              <a:t>Second level</a:t>
            </a:r>
            <a:endParaRPr lang="en-US" altLang="en-US">
              <a:sym typeface="Helvetica" panose="020B0604020202020204" pitchFamily="34" charset="0"/>
            </a:endParaRPr>
          </a:p>
          <a:p>
            <a:pPr lvl="2"/>
            <a:r>
              <a:rPr lang="en-US" altLang="en-US">
                <a:sym typeface="Helvetica" panose="020B0604020202020204" pitchFamily="34" charset="0"/>
              </a:rPr>
              <a:t>Third level</a:t>
            </a:r>
            <a:endParaRPr lang="en-US" altLang="en-US">
              <a:sym typeface="Helvetica" panose="020B0604020202020204" pitchFamily="34" charset="0"/>
            </a:endParaRPr>
          </a:p>
          <a:p>
            <a:pPr lvl="3"/>
            <a:r>
              <a:rPr lang="en-US" altLang="en-US">
                <a:sym typeface="Helvetica" panose="020B0604020202020204" pitchFamily="34" charset="0"/>
              </a:rPr>
              <a:t>Fourth level</a:t>
            </a:r>
            <a:endParaRPr lang="en-US" altLang="en-US">
              <a:sym typeface="Helvetica" panose="020B0604020202020204" pitchFamily="34" charset="0"/>
            </a:endParaRPr>
          </a:p>
          <a:p>
            <a:pPr lvl="4"/>
            <a:r>
              <a:rPr lang="en-US" altLang="en-US">
                <a:sym typeface="Helvetica" panose="020B0604020202020204" pitchFamily="34" charset="0"/>
              </a:rPr>
              <a:t>Fifth level</a:t>
            </a:r>
            <a:endParaRPr lang="en-US" altLang="en-US">
              <a:sym typeface="Helvetica" panose="020B0604020202020204" pitchFamily="34" charset="0"/>
            </a:endParaRPr>
          </a:p>
        </p:txBody>
      </p:sp>
      <p:sp>
        <p:nvSpPr>
          <p:cNvPr id="1027" name="Rectangle 2"/>
          <p:cNvSpPr>
            <a:spLocks noGrp="1"/>
          </p:cNvSpPr>
          <p:nvPr>
            <p:ph type="title"/>
          </p:nvPr>
        </p:nvSpPr>
        <p:spPr bwMode="auto">
          <a:xfrm>
            <a:off x="500063" y="93663"/>
            <a:ext cx="814387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1886" tIns="31886" rIns="31886" bIns="31886" numCol="1" anchor="t" anchorCtr="0" compatLnSpc="1"/>
          <a:lstStyle/>
          <a:p>
            <a:pPr lvl="0"/>
            <a:r>
              <a:rPr lang="en-US" altLang="en-US">
                <a:sym typeface="Helvetica" panose="020B0604020202020204" pitchFamily="34" charset="0"/>
              </a:rPr>
              <a:t>Click to edit Template title style</a:t>
            </a:r>
            <a:endParaRPr lang="en-US" altLang="en-US">
              <a:sym typeface="Helvetica" panose="020B0604020202020204" pitchFamily="34" charset="0"/>
            </a:endParaRPr>
          </a:p>
        </p:txBody>
      </p:sp>
      <p:pic>
        <p:nvPicPr>
          <p:cNvPr id="1028" name="Picture 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5638" y="69850"/>
            <a:ext cx="18510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9" name="Line 4"/>
          <p:cNvSpPr>
            <a:spLocks noChangeShapeType="1"/>
          </p:cNvSpPr>
          <p:nvPr/>
        </p:nvSpPr>
        <p:spPr bwMode="auto">
          <a:xfrm>
            <a:off x="341313" y="588963"/>
            <a:ext cx="8459787"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1886" tIns="31886" rIns="31886" bIns="31886" anchor="ctr"/>
          <a:lstStyle/>
          <a:p>
            <a:endParaRPr lang="en-US">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2" name="Rectangle 5"/>
          <p:cNvSpPr>
            <a:spLocks noGrp="1"/>
          </p:cNvSpPr>
          <p:nvPr>
            <p:ph type="sldNum" sz="quarter" idx="2"/>
          </p:nvPr>
        </p:nvSpPr>
        <p:spPr bwMode="auto">
          <a:xfrm>
            <a:off x="4460875" y="4808538"/>
            <a:ext cx="215900" cy="173037"/>
          </a:xfrm>
          <a:prstGeom prst="rect">
            <a:avLst/>
          </a:prstGeom>
          <a:noFill/>
          <a:ln>
            <a:noFill/>
          </a:ln>
          <a:effectLst/>
        </p:spPr>
        <p:txBody>
          <a:bodyPr vert="horz" wrap="none" lIns="31886" tIns="31886" rIns="31886" bIns="31886" numCol="1" anchor="b" anchorCtr="0" compatLnSpc="1"/>
          <a:lstStyle>
            <a:lvl1pPr algn="ctr" defTabSz="1090930" eaLnBrk="1">
              <a:defRPr sz="900">
                <a:solidFill>
                  <a:srgbClr val="5E5E5E"/>
                </a:solidFill>
                <a:latin typeface="Garamond" panose="02020404030301010803" charset="0"/>
                <a:ea typeface="Garamond" panose="02020404030301010803" charset="0"/>
                <a:cs typeface="Garamond" panose="02020404030301010803" charset="0"/>
                <a:sym typeface="Garamond" panose="02020404030301010803" charset="0"/>
              </a:defRPr>
            </a:lvl1pPr>
          </a:lstStyle>
          <a:p>
            <a:fld id="{B78101D5-FE84-44C9-AB30-8CA2B182F501}"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090930" rtl="0" eaLnBrk="0" fontAlgn="base" hangingPunct="0">
        <a:lnSpc>
          <a:spcPct val="70000"/>
        </a:lnSpc>
        <a:spcBef>
          <a:spcPct val="0"/>
        </a:spcBef>
        <a:spcAft>
          <a:spcPct val="0"/>
        </a:spcAft>
        <a:defRPr sz="3600" b="1" kern="1200">
          <a:solidFill>
            <a:srgbClr val="AE0428"/>
          </a:solidFill>
          <a:latin typeface="+mj-lt"/>
          <a:ea typeface="+mj-ea"/>
          <a:cs typeface="+mj-cs"/>
          <a:sym typeface="Helvetica" panose="020B0604020202020204" pitchFamily="34" charset="0"/>
        </a:defRPr>
      </a:lvl1pPr>
      <a:lvl2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8702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57404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86106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14808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marL="263525" indent="-263525" algn="l" defTabSz="1090930" rtl="0" eaLnBrk="0" fontAlgn="base" hangingPunct="0">
        <a:spcBef>
          <a:spcPts val="1250"/>
        </a:spcBef>
        <a:spcAft>
          <a:spcPct val="0"/>
        </a:spcAft>
        <a:buSzPct val="75000"/>
        <a:buChar char="•"/>
        <a:defRPr sz="1900" kern="1200">
          <a:solidFill>
            <a:srgbClr val="000000"/>
          </a:solidFill>
          <a:latin typeface="+mn-lt"/>
          <a:ea typeface="+mn-ea"/>
          <a:cs typeface="+mn-cs"/>
          <a:sym typeface="Helvetica" panose="020B0604020202020204" pitchFamily="34" charset="0"/>
        </a:defRPr>
      </a:lvl1pPr>
      <a:lvl2pPr marL="494030"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2pPr>
      <a:lvl3pPr marL="73977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3pPr>
      <a:lvl4pPr marL="98742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4pPr>
      <a:lvl5pPr marL="123507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5pPr>
      <a:lvl6pPr marL="1578610"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6pPr>
      <a:lvl7pPr marL="1865630"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7pPr>
      <a:lvl8pPr marL="2152015"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8pPr>
      <a:lvl9pPr marL="2439035"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574040" rtl="0" eaLnBrk="1" latinLnBrk="0" hangingPunct="1">
        <a:defRPr sz="1200" kern="1200">
          <a:solidFill>
            <a:schemeClr val="tx1"/>
          </a:solidFill>
          <a:latin typeface="+mn-lt"/>
          <a:ea typeface="+mn-ea"/>
          <a:cs typeface="+mn-cs"/>
        </a:defRPr>
      </a:lvl1pPr>
      <a:lvl2pPr marL="287020" algn="l" defTabSz="574040" rtl="0" eaLnBrk="1" latinLnBrk="0" hangingPunct="1">
        <a:defRPr sz="1200" kern="1200">
          <a:solidFill>
            <a:schemeClr val="tx1"/>
          </a:solidFill>
          <a:latin typeface="+mn-lt"/>
          <a:ea typeface="+mn-ea"/>
          <a:cs typeface="+mn-cs"/>
        </a:defRPr>
      </a:lvl2pPr>
      <a:lvl3pPr marL="574040" algn="l" defTabSz="574040" rtl="0" eaLnBrk="1" latinLnBrk="0" hangingPunct="1">
        <a:defRPr sz="1200" kern="1200">
          <a:solidFill>
            <a:schemeClr val="tx1"/>
          </a:solidFill>
          <a:latin typeface="+mn-lt"/>
          <a:ea typeface="+mn-ea"/>
          <a:cs typeface="+mn-cs"/>
        </a:defRPr>
      </a:lvl3pPr>
      <a:lvl4pPr marL="861060" algn="l" defTabSz="574040" rtl="0" eaLnBrk="1" latinLnBrk="0" hangingPunct="1">
        <a:defRPr sz="1200" kern="1200">
          <a:solidFill>
            <a:schemeClr val="tx1"/>
          </a:solidFill>
          <a:latin typeface="+mn-lt"/>
          <a:ea typeface="+mn-ea"/>
          <a:cs typeface="+mn-cs"/>
        </a:defRPr>
      </a:lvl4pPr>
      <a:lvl5pPr marL="1148080" algn="l" defTabSz="574040" rtl="0" eaLnBrk="1" latinLnBrk="0" hangingPunct="1">
        <a:defRPr sz="1200" kern="1200">
          <a:solidFill>
            <a:schemeClr val="tx1"/>
          </a:solidFill>
          <a:latin typeface="+mn-lt"/>
          <a:ea typeface="+mn-ea"/>
          <a:cs typeface="+mn-cs"/>
        </a:defRPr>
      </a:lvl5pPr>
      <a:lvl6pPr marL="1435100" algn="l" defTabSz="574040" rtl="0" eaLnBrk="1" latinLnBrk="0" hangingPunct="1">
        <a:defRPr sz="1200" kern="1200">
          <a:solidFill>
            <a:schemeClr val="tx1"/>
          </a:solidFill>
          <a:latin typeface="+mn-lt"/>
          <a:ea typeface="+mn-ea"/>
          <a:cs typeface="+mn-cs"/>
        </a:defRPr>
      </a:lvl6pPr>
      <a:lvl7pPr marL="1722120" algn="l" defTabSz="574040" rtl="0" eaLnBrk="1" latinLnBrk="0" hangingPunct="1">
        <a:defRPr sz="1200" kern="1200">
          <a:solidFill>
            <a:schemeClr val="tx1"/>
          </a:solidFill>
          <a:latin typeface="+mn-lt"/>
          <a:ea typeface="+mn-ea"/>
          <a:cs typeface="+mn-cs"/>
        </a:defRPr>
      </a:lvl7pPr>
      <a:lvl8pPr marL="2009140" algn="l" defTabSz="574040" rtl="0" eaLnBrk="1" latinLnBrk="0" hangingPunct="1">
        <a:defRPr sz="1200" kern="1200">
          <a:solidFill>
            <a:schemeClr val="tx1"/>
          </a:solidFill>
          <a:latin typeface="+mn-lt"/>
          <a:ea typeface="+mn-ea"/>
          <a:cs typeface="+mn-cs"/>
        </a:defRPr>
      </a:lvl8pPr>
      <a:lvl9pPr marL="2295525" algn="l" defTabSz="57404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hyperlink" Target="https://www.bilibili.com/video/BV1z4421S7Qc/?spm_id_from=333.337.search-card.all.click" TargetMode="External"/><Relationship Id="rId1" Type="http://schemas.openxmlformats.org/officeDocument/2006/relationships/image" Target="../media/image13.em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hyperlink" Target="https://cn.bing.com/images/search?q=rich+linux&amp;form=HDRSC2&amp;first=1" TargetMode="Externa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hyperlink" Target="http://www.google.com/search?q=silberschatz" TargetMode="External"/><Relationship Id="rId1" Type="http://schemas.openxmlformats.org/officeDocument/2006/relationships/hyperlink" Target="http://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23.emf"/><Relationship Id="rId1"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hyperlink" Target="https://www.lightgalleryjs.com/demos/thumbnail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tp-link.com/us/support/faq/78/" TargetMode="Externa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eb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p:cNvSpPr>
          <p:nvPr>
            <p:ph type="ctrTitle"/>
          </p:nvPr>
        </p:nvSpPr>
        <p:spPr>
          <a:xfrm>
            <a:off x="500063" y="1158875"/>
            <a:ext cx="8143875" cy="568325"/>
          </a:xfrm>
        </p:spPr>
        <p:txBody>
          <a:bodyPr/>
          <a:lstStyle/>
          <a:p>
            <a:pPr eaLnBrk="1">
              <a:lnSpc>
                <a:spcPct val="80000"/>
              </a:lnSpc>
            </a:pPr>
            <a:r>
              <a:rPr lang="en-US" altLang="en-US" sz="2800" dirty="0"/>
              <a:t>DTS207TC Database Development and Design</a:t>
            </a:r>
            <a:endParaRPr lang="en-US" altLang="en-US" sz="2800" dirty="0"/>
          </a:p>
        </p:txBody>
      </p:sp>
      <p:sp>
        <p:nvSpPr>
          <p:cNvPr id="2051" name="Rectangle 2"/>
          <p:cNvSpPr>
            <a:spLocks noGrp="1"/>
          </p:cNvSpPr>
          <p:nvPr>
            <p:ph type="subTitle" sz="quarter" idx="1"/>
          </p:nvPr>
        </p:nvSpPr>
        <p:spPr>
          <a:xfrm>
            <a:off x="500063" y="2428240"/>
            <a:ext cx="8143875" cy="385763"/>
          </a:xfrm>
        </p:spPr>
        <p:txBody>
          <a:bodyPr/>
          <a:lstStyle/>
          <a:p>
            <a:pPr defTabSz="365125" eaLnBrk="1">
              <a:spcBef>
                <a:spcPct val="0"/>
              </a:spcBef>
              <a:buSzTx/>
            </a:pPr>
            <a:r>
              <a:rPr lang="en-US" altLang="zh-CN" sz="2100" b="1" dirty="0">
                <a:solidFill>
                  <a:srgbClr val="AE0428"/>
                </a:solidFill>
                <a:ea typeface="宋体" panose="02010600030101010101" pitchFamily="2" charset="-122"/>
                <a:sym typeface="+mn-ea"/>
              </a:rPr>
              <a:t>Lecture 5 Web</a:t>
            </a:r>
            <a:endParaRPr lang="en-US" altLang="zh-CN" sz="2100" b="1" dirty="0">
              <a:solidFill>
                <a:srgbClr val="AE0428"/>
              </a:solidFill>
              <a:ea typeface="宋体" panose="02010600030101010101" pitchFamily="2" charset="-122"/>
            </a:endParaRPr>
          </a:p>
          <a:p>
            <a:pPr algn="ctr" defTabSz="365125" eaLnBrk="1">
              <a:buClrTx/>
              <a:buSzTx/>
              <a:buFontTx/>
            </a:pPr>
            <a:r>
              <a:rPr lang="en-US" altLang="zh-CN" sz="2100" b="1" dirty="0">
                <a:solidFill>
                  <a:srgbClr val="AE0428"/>
                </a:solidFill>
                <a:ea typeface="宋体" panose="02010600030101010101" pitchFamily="2" charset="-122"/>
                <a:sym typeface="+mn-ea"/>
              </a:rPr>
              <a:t>Chap 8.2 OR-Mapping </a:t>
            </a:r>
            <a:endParaRPr lang="en-US" altLang="zh-CN" sz="2100" b="1" dirty="0">
              <a:solidFill>
                <a:srgbClr val="AE0428"/>
              </a:solidFill>
              <a:ea typeface="宋体" panose="02010600030101010101" pitchFamily="2" charset="-122"/>
              <a:sym typeface="+mn-ea"/>
            </a:endParaRPr>
          </a:p>
          <a:p>
            <a:pPr algn="ctr" defTabSz="365125" eaLnBrk="1">
              <a:buClrTx/>
              <a:buSzTx/>
              <a:buFontTx/>
            </a:pPr>
            <a:r>
              <a:rPr lang="en-US" altLang="zh-CN" sz="2100" b="1" dirty="0">
                <a:solidFill>
                  <a:srgbClr val="AE0428"/>
                </a:solidFill>
                <a:ea typeface="宋体" panose="02010600030101010101" pitchFamily="2" charset="-122"/>
              </a:rPr>
              <a:t>Chap 9 App. Development</a:t>
            </a:r>
            <a:endParaRPr lang="en-US" altLang="zh-CN" sz="2100" b="1" dirty="0">
              <a:solidFill>
                <a:srgbClr val="AE0428"/>
              </a:solidFill>
              <a:ea typeface="宋体" panose="02010600030101010101" pitchFamily="2" charset="-122"/>
            </a:endParaRPr>
          </a:p>
        </p:txBody>
      </p:sp>
      <p:sp>
        <p:nvSpPr>
          <p:cNvPr id="2052" name="Text Box 3"/>
          <p:cNvSpPr txBox="1"/>
          <p:nvPr/>
        </p:nvSpPr>
        <p:spPr bwMode="auto">
          <a:xfrm>
            <a:off x="500063" y="4435475"/>
            <a:ext cx="814387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1886" tIns="31886" rIns="31886" bIns="31886"/>
          <a:lstStyle>
            <a:lvl1pPr defTabSz="586105">
              <a:defRPr sz="1100">
                <a:solidFill>
                  <a:srgbClr val="000000"/>
                </a:solidFill>
                <a:latin typeface="Canela Text Regular" charset="0"/>
                <a:ea typeface="Canela Text Regular" charset="0"/>
                <a:cs typeface="Canela Text Regular" charset="0"/>
                <a:sym typeface="Canela Text Regular" charset="0"/>
              </a:defRPr>
            </a:lvl1pPr>
            <a:lvl2pPr marL="742950" indent="-285750" defTabSz="586105">
              <a:defRPr sz="1100">
                <a:solidFill>
                  <a:srgbClr val="000000"/>
                </a:solidFill>
                <a:latin typeface="Canela Text Regular" charset="0"/>
                <a:ea typeface="Canela Text Regular" charset="0"/>
                <a:cs typeface="Canela Text Regular" charset="0"/>
                <a:sym typeface="Canela Text Regular" charset="0"/>
              </a:defRPr>
            </a:lvl2pPr>
            <a:lvl3pPr marL="1143000" indent="-228600" defTabSz="586105">
              <a:defRPr sz="1100">
                <a:solidFill>
                  <a:srgbClr val="000000"/>
                </a:solidFill>
                <a:latin typeface="Canela Text Regular" charset="0"/>
                <a:ea typeface="Canela Text Regular" charset="0"/>
                <a:cs typeface="Canela Text Regular" charset="0"/>
                <a:sym typeface="Canela Text Regular" charset="0"/>
              </a:defRPr>
            </a:lvl3pPr>
            <a:lvl4pPr marL="1600200" indent="-228600" defTabSz="586105">
              <a:defRPr sz="1100">
                <a:solidFill>
                  <a:srgbClr val="000000"/>
                </a:solidFill>
                <a:latin typeface="Canela Text Regular" charset="0"/>
                <a:ea typeface="Canela Text Regular" charset="0"/>
                <a:cs typeface="Canela Text Regular" charset="0"/>
                <a:sym typeface="Canela Text Regular" charset="0"/>
              </a:defRPr>
            </a:lvl4pPr>
            <a:lvl5pPr marL="2057400" indent="-228600" defTabSz="586105">
              <a:defRPr sz="1100">
                <a:solidFill>
                  <a:srgbClr val="000000"/>
                </a:solidFill>
                <a:latin typeface="Canela Text Regular" charset="0"/>
                <a:ea typeface="Canela Text Regular" charset="0"/>
                <a:cs typeface="Canela Text Regular" charset="0"/>
                <a:sym typeface="Canela Text Regular" charset="0"/>
              </a:defRPr>
            </a:lvl5pPr>
            <a:lvl6pPr marL="25146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6pPr>
            <a:lvl7pPr marL="29718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7pPr>
            <a:lvl8pPr marL="34290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8pPr>
            <a:lvl9pPr marL="38862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9pPr>
          </a:lstStyle>
          <a:p>
            <a:pPr algn="ctr" eaLnBrk="1"/>
            <a:r>
              <a:rPr lang="en-US" altLang="zh-CN" sz="1200">
                <a:latin typeface="Helvetica" panose="020B0604020202020204" pitchFamily="34" charset="0"/>
                <a:ea typeface="宋体" panose="02010600030101010101" pitchFamily="2" charset="-122"/>
                <a:cs typeface="Saturday Sans Regular" panose="02010600010101010101" charset="-122"/>
                <a:sym typeface="Helvetica" panose="020B0604020202020204" pitchFamily="34" charset="0"/>
              </a:rPr>
              <a:t>Di Zhang</a:t>
            </a:r>
            <a:r>
              <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Autumn 2025</a:t>
            </a:r>
            <a:endPar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Static content serving</a:t>
            </a:r>
            <a:endParaRPr lang="zh-CN" altLang="en-US"/>
          </a:p>
        </p:txBody>
      </p:sp>
      <p:sp>
        <p:nvSpPr>
          <p:cNvPr id="3" name="内容占位符 2"/>
          <p:cNvSpPr>
            <a:spLocks noGrp="1"/>
          </p:cNvSpPr>
          <p:nvPr>
            <p:ph idx="1"/>
          </p:nvPr>
        </p:nvSpPr>
        <p:spPr/>
        <p:txBody>
          <a:bodyPr/>
          <a:p>
            <a:r>
              <a:rPr lang="en-US" altLang="zh-CN"/>
              <a:t>Static content serving: to be able to serve static content (web files) to clients via HTTP protocol.</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pic>
        <p:nvPicPr>
          <p:cNvPr id="4" name="图片 3"/>
          <p:cNvPicPr>
            <a:picLocks noChangeAspect="1"/>
          </p:cNvPicPr>
          <p:nvPr/>
        </p:nvPicPr>
        <p:blipFill>
          <a:blip r:embed="rId1"/>
          <a:stretch>
            <a:fillRect/>
          </a:stretch>
        </p:blipFill>
        <p:spPr>
          <a:xfrm>
            <a:off x="2123440" y="1564005"/>
            <a:ext cx="5217160" cy="2917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Dynamic content serving</a:t>
            </a:r>
            <a:endParaRPr lang="zh-CN" altLang="en-US"/>
          </a:p>
        </p:txBody>
      </p:sp>
      <p:sp>
        <p:nvSpPr>
          <p:cNvPr id="3" name="内容占位符 2"/>
          <p:cNvSpPr>
            <a:spLocks noGrp="1"/>
          </p:cNvSpPr>
          <p:nvPr>
            <p:ph idx="1"/>
          </p:nvPr>
        </p:nvSpPr>
        <p:spPr/>
        <p:txBody>
          <a:bodyPr/>
          <a:p>
            <a:r>
              <a:rPr lang="en-US" altLang="zh-CN">
                <a:sym typeface="+mn-ea"/>
              </a:rPr>
              <a:t>Dynamic content serving: to be able to serve dynamic content (generated on the fly) to clients via HTTP protocol.</a:t>
            </a:r>
            <a:endParaRPr lang="en-US" altLang="zh-CN"/>
          </a:p>
          <a:p>
            <a:endParaRPr lang="zh-CN" altLang="en-US"/>
          </a:p>
        </p:txBody>
      </p:sp>
      <p:pic>
        <p:nvPicPr>
          <p:cNvPr id="4" name="图片 3"/>
          <p:cNvPicPr>
            <a:picLocks noChangeAspect="1"/>
          </p:cNvPicPr>
          <p:nvPr/>
        </p:nvPicPr>
        <p:blipFill>
          <a:blip r:embed="rId1"/>
          <a:stretch>
            <a:fillRect/>
          </a:stretch>
        </p:blipFill>
        <p:spPr>
          <a:xfrm>
            <a:off x="2627630" y="1708150"/>
            <a:ext cx="3504565" cy="28467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Layers</a:t>
            </a:r>
            <a:endParaRPr lang="en-US" altLang="zh-CN"/>
          </a:p>
        </p:txBody>
      </p:sp>
      <p:sp>
        <p:nvSpPr>
          <p:cNvPr id="4" name="矩形 3"/>
          <p:cNvSpPr/>
          <p:nvPr/>
        </p:nvSpPr>
        <p:spPr>
          <a:xfrm>
            <a:off x="1475740" y="1974215"/>
            <a:ext cx="4752340" cy="663575"/>
          </a:xfrm>
          <a:prstGeom prst="rect">
            <a:avLst/>
          </a:prstGeom>
          <a:ln>
            <a:solidFill>
              <a:srgbClr val="92D05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50800" tIns="50800" rIns="50800" bIns="50800" numCol="1" anchor="ctr" anchorCtr="0" compatLnSpc="1">
            <a:noAutofit/>
          </a:bodyPr>
          <a:p>
            <a:pPr marL="0" marR="0" indent="0" algn="ctr" defTabSz="1733550" rtl="0" eaLnBrk="1" fontAlgn="base" latinLnBrk="0" hangingPunct="0">
              <a:lnSpc>
                <a:spcPct val="90000"/>
              </a:lnSpc>
              <a:spcBef>
                <a:spcPct val="0"/>
              </a:spcBef>
              <a:spcAft>
                <a:spcPct val="0"/>
              </a:spcAft>
              <a:buClrTx/>
              <a:buSzTx/>
              <a:buFontTx/>
              <a:buNone/>
            </a:pPr>
            <a:r>
              <a:rPr kumimoji="0" lang="en-US" altLang="en-US" sz="1600" b="0" i="0" u="none" strike="noStrike" cap="none" normalizeH="0" baseline="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Business Logic</a:t>
            </a:r>
            <a:endParaRPr kumimoji="0" lang="en-US" altLang="en-US" sz="1600" b="0" i="0" u="none" strike="noStrike" cap="none" normalizeH="0" baseline="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5" name="矩形 4"/>
          <p:cNvSpPr/>
          <p:nvPr/>
        </p:nvSpPr>
        <p:spPr>
          <a:xfrm>
            <a:off x="1475740" y="2784475"/>
            <a:ext cx="4752340" cy="322580"/>
          </a:xfrm>
          <a:prstGeom prst="rect">
            <a:avLst/>
          </a:prstGeom>
          <a:ln>
            <a:solidFill>
              <a:srgbClr val="00B0F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horz" wrap="square" lIns="50800" tIns="50800" rIns="50800" bIns="50800" numCol="1" anchor="ctr" anchorCtr="0" compatLnSpc="1">
            <a:spAutoFit/>
          </a:bodyPr>
          <a:p>
            <a:pPr marL="0" marR="0" indent="0" algn="ctr" defTabSz="1733550" rtl="0" eaLnBrk="1" fontAlgn="base" latinLnBrk="0" hangingPunct="0">
              <a:lnSpc>
                <a:spcPct val="90000"/>
              </a:lnSpc>
              <a:spcBef>
                <a:spcPct val="0"/>
              </a:spcBef>
              <a:spcAft>
                <a:spcPct val="0"/>
              </a:spcAft>
              <a:buClrTx/>
              <a:buSzTx/>
              <a:buFontTx/>
              <a:buNone/>
            </a:pPr>
            <a:r>
              <a:rPr kumimoji="0" lang="en-US" altLang="en-US" sz="1600" b="0" i="0" u="none" strike="noStrike" cap="none" normalizeH="0" baseline="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ORM</a:t>
            </a:r>
            <a:endParaRPr kumimoji="0" lang="en-US" altLang="en-US" sz="1600" b="0" i="0" u="none" strike="noStrike" cap="none" normalizeH="0" baseline="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6" name="矩形 5"/>
          <p:cNvSpPr/>
          <p:nvPr/>
        </p:nvSpPr>
        <p:spPr>
          <a:xfrm>
            <a:off x="1475740" y="3270250"/>
            <a:ext cx="4752340" cy="322580"/>
          </a:xfrm>
          <a:prstGeom prst="rect">
            <a:avLst/>
          </a:prstGeom>
          <a:ln>
            <a:headEnd type="none" w="med" len="med"/>
            <a:tailEnd type="none" w="med" len="med"/>
          </a:ln>
        </p:spPr>
        <p:style>
          <a:lnRef idx="0">
            <a:srgbClr val="FFFFFF"/>
          </a:lnRef>
          <a:fillRef idx="1">
            <a:schemeClr val="accent1"/>
          </a:fillRef>
          <a:effectRef idx="0">
            <a:srgbClr val="FFFFFF"/>
          </a:effectRef>
          <a:fontRef idx="minor">
            <a:schemeClr val="lt1"/>
          </a:fontRef>
        </p:style>
        <p:txBody>
          <a:bodyPr vertOverflow="overflow" horzOverflow="overflow" vert="horz" wrap="square" lIns="50800" tIns="50800" rIns="50800" bIns="50800" numCol="1" spcCol="0" rtlCol="0" fromWordArt="0" anchor="ctr" anchorCtr="0" forceAA="0" compatLnSpc="1">
            <a:noAutofit/>
          </a:bodyPr>
          <a:p>
            <a:pPr lvl="0" algn="ctr" defTabSz="1733550" eaLnBrk="1">
              <a:lnSpc>
                <a:spcPct val="90000"/>
              </a:lnSpc>
              <a:buClrTx/>
              <a:buSzTx/>
              <a:buFontTx/>
            </a:pPr>
            <a:r>
              <a:rPr lang="en-US" altLang="en-US" sz="160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Database</a:t>
            </a:r>
            <a:endParaRPr lang="en-US" altLang="en-US" sz="160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7" name="矩形 6"/>
          <p:cNvSpPr/>
          <p:nvPr/>
        </p:nvSpPr>
        <p:spPr>
          <a:xfrm>
            <a:off x="1475740" y="1491615"/>
            <a:ext cx="4752340" cy="322580"/>
          </a:xfrm>
          <a:prstGeom prst="rect">
            <a:avLst/>
          </a:prstGeom>
          <a:ln>
            <a:solidFill>
              <a:srgbClr val="FF0000"/>
            </a:solidFill>
            <a:headEnd type="none" w="med" len="med"/>
            <a:tailEnd type="none" w="med" len="med"/>
          </a:ln>
        </p:spPr>
        <p:style>
          <a:lnRef idx="2">
            <a:schemeClr val="accent1"/>
          </a:lnRef>
          <a:fillRef idx="0">
            <a:srgbClr val="FFFFFF"/>
          </a:fillRef>
          <a:effectRef idx="0">
            <a:srgbClr val="FFFFFF"/>
          </a:effectRef>
          <a:fontRef idx="minor">
            <a:schemeClr val="tx1"/>
          </a:fontRef>
        </p:style>
        <p:txBody>
          <a:bodyPr vertOverflow="overflow" horzOverflow="overflow" vert="horz" wrap="square" lIns="50800" tIns="50800" rIns="50800" bIns="50800" numCol="1" spcCol="0" rtlCol="0" fromWordArt="0" anchor="ctr" anchorCtr="0" forceAA="0" compatLnSpc="1">
            <a:noAutofit/>
          </a:bodyPr>
          <a:p>
            <a:pPr lvl="0" algn="ctr" defTabSz="1733550" eaLnBrk="1">
              <a:lnSpc>
                <a:spcPct val="90000"/>
              </a:lnSpc>
              <a:buClrTx/>
              <a:buSzTx/>
              <a:buFontTx/>
            </a:pPr>
            <a:r>
              <a:rPr lang="en-US" altLang="en-US" sz="160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Web Pages</a:t>
            </a:r>
            <a:endParaRPr lang="en-US" altLang="en-US" sz="1600" smtClean="0">
              <a:ln>
                <a:noFill/>
              </a:ln>
              <a:solidFill>
                <a:srgbClr val="000000"/>
              </a:solidFill>
              <a:effectLst/>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8" name="文本框 7"/>
          <p:cNvSpPr txBox="1"/>
          <p:nvPr/>
        </p:nvSpPr>
        <p:spPr>
          <a:xfrm>
            <a:off x="6612255" y="1511935"/>
            <a:ext cx="3048000" cy="260350"/>
          </a:xfrm>
          <a:prstGeom prst="rect">
            <a:avLst/>
          </a:prstGeom>
          <a:noFill/>
        </p:spPr>
        <p:txBody>
          <a:bodyPr wrap="square" rtlCol="0">
            <a:spAutoFit/>
          </a:bodyPr>
          <a:p>
            <a:r>
              <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HTML</a:t>
            </a:r>
            <a:endPar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9" name="文本框 8"/>
          <p:cNvSpPr txBox="1"/>
          <p:nvPr/>
        </p:nvSpPr>
        <p:spPr>
          <a:xfrm>
            <a:off x="6612255" y="2139950"/>
            <a:ext cx="3048000" cy="260350"/>
          </a:xfrm>
          <a:prstGeom prst="rect">
            <a:avLst/>
          </a:prstGeom>
          <a:noFill/>
        </p:spPr>
        <p:txBody>
          <a:bodyPr wrap="square" rtlCol="0">
            <a:spAutoFit/>
          </a:bodyPr>
          <a:p>
            <a:r>
              <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Python</a:t>
            </a:r>
            <a:endPar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10" name="文本框 9"/>
          <p:cNvSpPr txBox="1"/>
          <p:nvPr/>
        </p:nvSpPr>
        <p:spPr>
          <a:xfrm>
            <a:off x="6612255" y="2788285"/>
            <a:ext cx="3048000" cy="260350"/>
          </a:xfrm>
          <a:prstGeom prst="rect">
            <a:avLst/>
          </a:prstGeom>
          <a:noFill/>
        </p:spPr>
        <p:txBody>
          <a:bodyPr wrap="square" rtlCol="0">
            <a:spAutoFit/>
          </a:bodyPr>
          <a:p>
            <a:r>
              <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Python</a:t>
            </a:r>
            <a:endPar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
        <p:nvSpPr>
          <p:cNvPr id="11" name="文本框 10"/>
          <p:cNvSpPr txBox="1"/>
          <p:nvPr/>
        </p:nvSpPr>
        <p:spPr>
          <a:xfrm>
            <a:off x="6612255" y="3332480"/>
            <a:ext cx="3048000" cy="260350"/>
          </a:xfrm>
          <a:prstGeom prst="rect">
            <a:avLst/>
          </a:prstGeom>
          <a:noFill/>
        </p:spPr>
        <p:txBody>
          <a:bodyPr wrap="square" rtlCol="0">
            <a:spAutoFit/>
          </a:bodyPr>
          <a:p>
            <a:r>
              <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SQL</a:t>
            </a:r>
            <a:endParaRPr lang="en-US" altLang="zh-CN">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a:defRPr/>
            </a:pPr>
            <a:r>
              <a:rPr lang="en-US" altLang="en-US" sz="2100" dirty="0">
                <a:effectLst>
                  <a:outerShdw blurRad="38100" dist="38100" dir="2700000" algn="tl">
                    <a:srgbClr val="C0C0C0"/>
                  </a:outerShdw>
                </a:effectLst>
              </a:rPr>
              <a:t>Application Programs and User Interfaces</a:t>
            </a:r>
            <a:endParaRPr lang="en-US" altLang="en-US" sz="2100" dirty="0">
              <a:effectLst>
                <a:outerShdw blurRad="38100" dist="38100" dir="2700000" algn="tl">
                  <a:srgbClr val="C0C0C0"/>
                </a:outerShdw>
              </a:effectLst>
            </a:endParaRPr>
          </a:p>
        </p:txBody>
      </p:sp>
      <p:sp>
        <p:nvSpPr>
          <p:cNvPr id="7171" name="Rectangle 3"/>
          <p:cNvSpPr>
            <a:spLocks noGrp="1" noChangeArrowheads="1"/>
          </p:cNvSpPr>
          <p:nvPr>
            <p:ph type="body" idx="1"/>
          </p:nvPr>
        </p:nvSpPr>
        <p:spPr>
          <a:xfrm>
            <a:off x="1719263" y="865462"/>
            <a:ext cx="5595938" cy="2879367"/>
          </a:xfrm>
        </p:spPr>
        <p:txBody>
          <a:bodyPr/>
          <a:lstStyle/>
          <a:p>
            <a:pPr algn="just"/>
            <a:r>
              <a:rPr lang="en-US" altLang="en-US" sz="1400" dirty="0"/>
              <a:t>Most database users do not use a query language like SQL</a:t>
            </a:r>
            <a:endParaRPr lang="en-US" altLang="en-US" sz="1400" dirty="0"/>
          </a:p>
          <a:p>
            <a:pPr algn="just"/>
            <a:r>
              <a:rPr lang="en-US" altLang="en-US" sz="1400" dirty="0"/>
              <a:t>An application program acts as the intermediary between users and the database</a:t>
            </a:r>
            <a:endParaRPr lang="en-US" altLang="en-US" sz="1400" dirty="0"/>
          </a:p>
          <a:p>
            <a:pPr lvl="1" algn="just"/>
            <a:r>
              <a:rPr lang="en-US" altLang="en-US" sz="1400" dirty="0">
                <a:ea typeface="MS PGothic" panose="020B0600070205080204" pitchFamily="34" charset="-128"/>
              </a:rPr>
              <a:t>Applications split into</a:t>
            </a:r>
            <a:endParaRPr lang="en-US" altLang="en-US" sz="1400" dirty="0">
              <a:ea typeface="MS PGothic" panose="020B0600070205080204" pitchFamily="34" charset="-128"/>
            </a:endParaRPr>
          </a:p>
          <a:p>
            <a:pPr lvl="2" algn="just"/>
            <a:r>
              <a:rPr lang="en-US" altLang="en-US" sz="1400" dirty="0">
                <a:ea typeface="MS PGothic" panose="020B0600070205080204" pitchFamily="34" charset="-128"/>
              </a:rPr>
              <a:t>front-end</a:t>
            </a:r>
            <a:endParaRPr lang="en-US" altLang="en-US" sz="1400" dirty="0">
              <a:ea typeface="MS PGothic" panose="020B0600070205080204" pitchFamily="34" charset="-128"/>
            </a:endParaRPr>
          </a:p>
          <a:p>
            <a:pPr lvl="2" algn="just"/>
            <a:r>
              <a:rPr lang="en-US" altLang="en-US" sz="1400" dirty="0">
                <a:ea typeface="MS PGothic" panose="020B0600070205080204" pitchFamily="34" charset="-128"/>
              </a:rPr>
              <a:t>middle layer</a:t>
            </a:r>
            <a:endParaRPr lang="en-US" altLang="en-US" sz="1400" dirty="0">
              <a:ea typeface="MS PGothic" panose="020B0600070205080204" pitchFamily="34" charset="-128"/>
            </a:endParaRPr>
          </a:p>
          <a:p>
            <a:pPr lvl="2" algn="just"/>
            <a:r>
              <a:rPr lang="en-US" altLang="en-US" sz="1400" dirty="0">
                <a:ea typeface="MS PGothic" panose="020B0600070205080204" pitchFamily="34" charset="-128"/>
              </a:rPr>
              <a:t>backend</a:t>
            </a:r>
            <a:endParaRPr lang="en-US" altLang="en-US" sz="1400" dirty="0">
              <a:ea typeface="MS PGothic" panose="020B0600070205080204" pitchFamily="34" charset="-128"/>
            </a:endParaRPr>
          </a:p>
          <a:p>
            <a:pPr algn="just"/>
            <a:r>
              <a:rPr lang="en-US" altLang="en-US" sz="1400" dirty="0"/>
              <a:t>Front-end: user interface</a:t>
            </a:r>
            <a:endParaRPr lang="en-US" altLang="en-US" sz="1400" dirty="0"/>
          </a:p>
          <a:p>
            <a:pPr lvl="1" algn="just"/>
            <a:r>
              <a:rPr lang="en-US" altLang="en-US" sz="1400" dirty="0">
                <a:ea typeface="MS PGothic" panose="020B0600070205080204" pitchFamily="34" charset="-128"/>
              </a:rPr>
              <a:t>Forms</a:t>
            </a:r>
            <a:endParaRPr lang="en-US" altLang="en-US" sz="1400" dirty="0">
              <a:ea typeface="MS PGothic" panose="020B0600070205080204" pitchFamily="34" charset="-128"/>
            </a:endParaRPr>
          </a:p>
          <a:p>
            <a:pPr lvl="1" algn="just"/>
            <a:r>
              <a:rPr lang="en-US" altLang="en-US" sz="1400" dirty="0">
                <a:ea typeface="MS PGothic" panose="020B0600070205080204" pitchFamily="34" charset="-128"/>
              </a:rPr>
              <a:t>Graphical user interfaces</a:t>
            </a:r>
            <a:endParaRPr lang="en-US" altLang="en-US" sz="1400" dirty="0">
              <a:ea typeface="MS PGothic" panose="020B0600070205080204" pitchFamily="34" charset="-128"/>
            </a:endParaRPr>
          </a:p>
          <a:p>
            <a:pPr lvl="1" algn="just"/>
            <a:r>
              <a:rPr lang="en-US" altLang="en-US" sz="1400" dirty="0">
                <a:ea typeface="MS PGothic" panose="020B0600070205080204" pitchFamily="34" charset="-128"/>
              </a:rPr>
              <a:t>Many interfaces are Web-based</a:t>
            </a:r>
            <a:endParaRPr lang="en-US" altLang="en-US" sz="1400" dirty="0">
              <a:ea typeface="MS PGothic" panose="020B0600070205080204"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effectLst/>
              </a:rPr>
              <a:t>Application Architecture Evolution</a:t>
            </a:r>
            <a:endParaRPr lang="en-US" altLang="en-US">
              <a:effectLst/>
            </a:endParaRPr>
          </a:p>
        </p:txBody>
      </p:sp>
      <p:sp>
        <p:nvSpPr>
          <p:cNvPr id="8195" name="Rectangle 3"/>
          <p:cNvSpPr>
            <a:spLocks noGrp="1" noChangeArrowheads="1"/>
          </p:cNvSpPr>
          <p:nvPr>
            <p:ph type="body" idx="1"/>
          </p:nvPr>
        </p:nvSpPr>
        <p:spPr>
          <a:xfrm>
            <a:off x="1719263" y="820341"/>
            <a:ext cx="5841385" cy="1489722"/>
          </a:xfrm>
        </p:spPr>
        <p:txBody>
          <a:bodyPr/>
          <a:lstStyle/>
          <a:p>
            <a:r>
              <a:rPr lang="en-US" altLang="en-US" sz="1000" dirty="0"/>
              <a:t>Three distinct era</a:t>
            </a:r>
            <a:r>
              <a:rPr lang="ja-JP" altLang="en-US" sz="1000" dirty="0"/>
              <a:t>’</a:t>
            </a:r>
            <a:r>
              <a:rPr lang="en-US" altLang="ja-JP" sz="1000" dirty="0"/>
              <a:t>s of application architecture</a:t>
            </a:r>
            <a:endParaRPr lang="en-US" altLang="ja-JP" sz="1000" dirty="0"/>
          </a:p>
          <a:p>
            <a:pPr lvl="1"/>
            <a:r>
              <a:rPr lang="en-US" altLang="en-US" sz="1000" dirty="0">
                <a:ea typeface="MS PGothic" panose="020B0600070205080204" pitchFamily="34" charset="-128"/>
              </a:rPr>
              <a:t>Mainframe (1960</a:t>
            </a:r>
            <a:r>
              <a:rPr lang="ja-JP" altLang="en-US" sz="1000" dirty="0">
                <a:ea typeface="MS PGothic" panose="020B0600070205080204" pitchFamily="34" charset="-128"/>
              </a:rPr>
              <a:t>’</a:t>
            </a:r>
            <a:r>
              <a:rPr lang="en-US" altLang="ja-JP" sz="1000" dirty="0">
                <a:ea typeface="MS PGothic" panose="020B0600070205080204" pitchFamily="34" charset="-128"/>
              </a:rPr>
              <a:t>s and 70</a:t>
            </a:r>
            <a:r>
              <a:rPr lang="ja-JP" altLang="en-US" sz="1000" dirty="0">
                <a:ea typeface="MS PGothic" panose="020B0600070205080204" pitchFamily="34" charset="-128"/>
              </a:rPr>
              <a:t>’</a:t>
            </a:r>
            <a:r>
              <a:rPr lang="en-US" altLang="ja-JP" sz="1000" dirty="0">
                <a:ea typeface="MS PGothic" panose="020B0600070205080204" pitchFamily="34" charset="-128"/>
              </a:rPr>
              <a:t>s)</a:t>
            </a:r>
            <a:endParaRPr lang="en-US" altLang="ja-JP" sz="1000" dirty="0">
              <a:ea typeface="MS PGothic" panose="020B0600070205080204" pitchFamily="34" charset="-128"/>
            </a:endParaRPr>
          </a:p>
          <a:p>
            <a:pPr lvl="1"/>
            <a:r>
              <a:rPr lang="en-US" altLang="en-US" sz="1000" dirty="0">
                <a:ea typeface="MS PGothic" panose="020B0600070205080204" pitchFamily="34" charset="-128"/>
              </a:rPr>
              <a:t>Personal computer era (1980</a:t>
            </a:r>
            <a:r>
              <a:rPr lang="ja-JP" altLang="en-US" sz="1000" dirty="0">
                <a:ea typeface="MS PGothic" panose="020B0600070205080204" pitchFamily="34" charset="-128"/>
              </a:rPr>
              <a:t>’</a:t>
            </a:r>
            <a:r>
              <a:rPr lang="en-US" altLang="ja-JP" sz="1000" dirty="0">
                <a:ea typeface="MS PGothic" panose="020B0600070205080204" pitchFamily="34" charset="-128"/>
              </a:rPr>
              <a:t>s)</a:t>
            </a:r>
            <a:endParaRPr lang="en-US" altLang="ja-JP" sz="1000" dirty="0">
              <a:ea typeface="MS PGothic" panose="020B0600070205080204" pitchFamily="34" charset="-128"/>
            </a:endParaRPr>
          </a:p>
          <a:p>
            <a:pPr lvl="1"/>
            <a:r>
              <a:rPr lang="en-US" altLang="en-US" sz="1000" dirty="0">
                <a:ea typeface="MS PGothic" panose="020B0600070205080204" pitchFamily="34" charset="-128"/>
              </a:rPr>
              <a:t>Web era (mid 1990</a:t>
            </a:r>
            <a:r>
              <a:rPr lang="ja-JP" altLang="en-US" sz="1000" dirty="0">
                <a:ea typeface="MS PGothic" panose="020B0600070205080204" pitchFamily="34" charset="-128"/>
              </a:rPr>
              <a:t>’</a:t>
            </a:r>
            <a:r>
              <a:rPr lang="en-US" altLang="ja-JP" sz="1000" dirty="0">
                <a:ea typeface="MS PGothic" panose="020B0600070205080204" pitchFamily="34" charset="-128"/>
              </a:rPr>
              <a:t>s onwards)</a:t>
            </a:r>
            <a:endParaRPr lang="en-US" altLang="ja-JP" sz="1000" dirty="0">
              <a:ea typeface="MS PGothic" panose="020B0600070205080204" pitchFamily="34" charset="-128"/>
            </a:endParaRPr>
          </a:p>
          <a:p>
            <a:pPr lvl="1"/>
            <a:r>
              <a:rPr lang="en-US" altLang="ja-JP" sz="1000" dirty="0">
                <a:ea typeface="MS PGothic" panose="020B0600070205080204" pitchFamily="34" charset="-128"/>
              </a:rPr>
              <a:t>Web and Smartphone era (2010 onwards)</a:t>
            </a:r>
            <a:endParaRPr lang="en-US" altLang="ja-JP" sz="1000" dirty="0">
              <a:ea typeface="MS PGothic" panose="020B0600070205080204" pitchFamily="34" charset="-128"/>
            </a:endParaRPr>
          </a:p>
        </p:txBody>
      </p:sp>
      <p:pic>
        <p:nvPicPr>
          <p:cNvPr id="8196" name="Picture 5"/>
          <p:cNvPicPr>
            <a:picLocks noChangeAspect="1" noChangeArrowheads="1"/>
          </p:cNvPicPr>
          <p:nvPr/>
        </p:nvPicPr>
        <p:blipFill>
          <a:blip r:embed="rId1"/>
          <a:srcRect/>
          <a:stretch>
            <a:fillRect/>
          </a:stretch>
        </p:blipFill>
        <p:spPr bwMode="auto">
          <a:xfrm>
            <a:off x="1859994" y="2375628"/>
            <a:ext cx="5841385" cy="1843866"/>
          </a:xfrm>
          <a:prstGeom prst="rect">
            <a:avLst/>
          </a:prstGeom>
          <a:noFill/>
          <a:ln w="9525">
            <a:noFill/>
            <a:miter lim="800000"/>
            <a:headEnd/>
            <a:tailEnd/>
          </a:ln>
        </p:spPr>
      </p:pic>
      <p:pic>
        <p:nvPicPr>
          <p:cNvPr id="4" name="图片 3">
            <a:hlinkClick r:id="rId2" action="ppaction://hlinkfile"/>
          </p:cNvPr>
          <p:cNvPicPr/>
          <p:nvPr/>
        </p:nvPicPr>
        <p:blipFill>
          <a:blip r:embed="rId3"/>
          <a:stretch>
            <a:fillRect/>
          </a:stretch>
        </p:blipFill>
        <p:spPr>
          <a:xfrm>
            <a:off x="500380" y="915670"/>
            <a:ext cx="871855" cy="8718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descr="dfc0e033549337.5605dfc22ebc5"/>
          <p:cNvPicPr>
            <a:picLocks noChangeAspect="1"/>
          </p:cNvPicPr>
          <p:nvPr>
            <p:ph idx="1"/>
          </p:nvPr>
        </p:nvPicPr>
        <p:blipFill>
          <a:blip r:embed="rId1"/>
          <a:stretch>
            <a:fillRect/>
          </a:stretch>
        </p:blipFill>
        <p:spPr>
          <a:xfrm>
            <a:off x="2642870" y="17145"/>
            <a:ext cx="3648710" cy="5160645"/>
          </a:xfrm>
          <a:prstGeom prst="rect">
            <a:avLst/>
          </a:prstGeom>
        </p:spPr>
      </p:pic>
      <p:pic>
        <p:nvPicPr>
          <p:cNvPr id="4" name="图片 3"/>
          <p:cNvPicPr/>
          <p:nvPr/>
        </p:nvPicPr>
        <p:blipFill>
          <a:blip r:embed="rId2">
            <a:extLst>
              <a:ext uri="{96DAC541-7B7A-43D3-8B79-37D633B846F1}">
                <asvg:svgBlip xmlns:asvg="http://schemas.microsoft.com/office/drawing/2016/SVG/main" r:embed="rId3"/>
              </a:ext>
            </a:extLst>
          </a:blip>
          <a:stretch>
            <a:fillRect/>
          </a:stretch>
        </p:blipFill>
        <p:spPr>
          <a:xfrm>
            <a:off x="4381500" y="2381250"/>
            <a:ext cx="381000"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effectLst/>
              </a:rPr>
              <a:t>Web Interface</a:t>
            </a:r>
            <a:endParaRPr lang="en-US" altLang="en-US">
              <a:effectLst/>
            </a:endParaRPr>
          </a:p>
        </p:txBody>
      </p:sp>
      <p:sp>
        <p:nvSpPr>
          <p:cNvPr id="9219" name="Rectangle 3"/>
          <p:cNvSpPr>
            <a:spLocks noGrp="1" noChangeArrowheads="1"/>
          </p:cNvSpPr>
          <p:nvPr>
            <p:ph type="body" idx="1"/>
          </p:nvPr>
        </p:nvSpPr>
        <p:spPr>
          <a:xfrm>
            <a:off x="1946422" y="1380625"/>
            <a:ext cx="5304771" cy="1828919"/>
          </a:xfrm>
        </p:spPr>
        <p:txBody>
          <a:bodyPr/>
          <a:lstStyle/>
          <a:p>
            <a:pPr marL="400050"/>
            <a:r>
              <a:rPr lang="en-US" altLang="en-US" sz="1400" dirty="0">
                <a:ea typeface="MS PGothic" panose="020B0600070205080204" pitchFamily="34" charset="-128"/>
              </a:rPr>
              <a:t>Enable large numbers of users to access databases from anywhere</a:t>
            </a:r>
            <a:endParaRPr lang="en-US" altLang="en-US" sz="1400" dirty="0">
              <a:ea typeface="MS PGothic" panose="020B0600070205080204" pitchFamily="34" charset="-128"/>
            </a:endParaRPr>
          </a:p>
          <a:p>
            <a:pPr marL="400050"/>
            <a:r>
              <a:rPr lang="en-US" altLang="en-US" sz="1400" dirty="0">
                <a:ea typeface="MS PGothic" panose="020B0600070205080204" pitchFamily="34" charset="-128"/>
              </a:rPr>
              <a:t>Avoid the need for downloading/installing specialized code, while providing a good graphical user interface</a:t>
            </a:r>
            <a:endParaRPr lang="en-US" altLang="en-US" sz="1400" dirty="0">
              <a:ea typeface="MS PGothic" panose="020B0600070205080204" pitchFamily="34" charset="-128"/>
            </a:endParaRPr>
          </a:p>
          <a:p>
            <a:pPr marL="857250" lvl="1" indent="-342900"/>
            <a:r>
              <a:rPr lang="en-US" altLang="en-US" sz="1400" dirty="0" err="1">
                <a:ea typeface="MS PGothic" panose="020B0600070205080204" pitchFamily="34" charset="-128"/>
              </a:rPr>
              <a:t>Javascript</a:t>
            </a:r>
            <a:r>
              <a:rPr lang="en-US" altLang="en-US" sz="1400" dirty="0">
                <a:ea typeface="MS PGothic" panose="020B0600070205080204" pitchFamily="34" charset="-128"/>
              </a:rPr>
              <a:t>, Flash and other scripting languages run in browser, but are downloaded transparently</a:t>
            </a:r>
            <a:endParaRPr lang="en-US" altLang="en-US" sz="1400" dirty="0">
              <a:ea typeface="MS PGothic" panose="020B0600070205080204" pitchFamily="34" charset="-128"/>
            </a:endParaRPr>
          </a:p>
          <a:p>
            <a:pPr marL="400050"/>
            <a:r>
              <a:rPr lang="en-US" altLang="en-US" sz="1400" dirty="0">
                <a:ea typeface="MS PGothic" panose="020B0600070205080204" pitchFamily="34" charset="-128"/>
              </a:rPr>
              <a:t>Examples: banks, airline and rental car reservations, university course registration and grading, an so on.</a:t>
            </a:r>
            <a:endParaRPr lang="en-US" altLang="en-US" sz="1400" dirty="0">
              <a:ea typeface="MS PGothic" panose="020B0600070205080204" pitchFamily="34" charset="-128"/>
            </a:endParaRPr>
          </a:p>
          <a:p>
            <a:endParaRPr lang="en-US" altLang="en-US" sz="1400" dirty="0">
              <a:ea typeface="MS PGothic" panose="020B0600070205080204" pitchFamily="34" charset="-128"/>
            </a:endParaRPr>
          </a:p>
        </p:txBody>
      </p:sp>
      <p:sp>
        <p:nvSpPr>
          <p:cNvPr id="2" name="TextBox 1"/>
          <p:cNvSpPr txBox="1"/>
          <p:nvPr/>
        </p:nvSpPr>
        <p:spPr>
          <a:xfrm>
            <a:off x="1719263" y="875416"/>
            <a:ext cx="5304772" cy="506730"/>
          </a:xfrm>
          <a:prstGeom prst="rect">
            <a:avLst/>
          </a:prstGeom>
          <a:noFill/>
        </p:spPr>
        <p:txBody>
          <a:bodyPr wrap="square" rtlCol="0">
            <a:spAutoFit/>
          </a:bodyPr>
          <a:lstStyle/>
          <a:p>
            <a:r>
              <a:rPr lang="en-US" altLang="en-US" sz="1350" dirty="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Web browsers have become the de-facto standard user interface to databases</a:t>
            </a:r>
            <a:endParaRPr lang="en-US" altLang="en-US" sz="1350" dirty="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*Type</a:t>
            </a:r>
            <a:endParaRPr lang="en-US" altLang="zh-CN"/>
          </a:p>
        </p:txBody>
      </p:sp>
      <p:pic>
        <p:nvPicPr>
          <p:cNvPr id="5" name="内容占位符 4" descr="User-interface-categories-considered"/>
          <p:cNvPicPr>
            <a:picLocks noChangeAspect="1"/>
          </p:cNvPicPr>
          <p:nvPr>
            <p:ph idx="1"/>
          </p:nvPr>
        </p:nvPicPr>
        <p:blipFill>
          <a:blip r:embed="rId1"/>
          <a:stretch>
            <a:fillRect/>
          </a:stretch>
        </p:blipFill>
        <p:spPr>
          <a:xfrm>
            <a:off x="1908175" y="771525"/>
            <a:ext cx="4206875" cy="4049395"/>
          </a:xfrm>
          <a:prstGeom prst="rect">
            <a:avLst/>
          </a:prstGeom>
        </p:spPr>
      </p:pic>
      <p:pic>
        <p:nvPicPr>
          <p:cNvPr id="6" name="图片 5">
            <a:hlinkClick r:id="rId2" action="ppaction://hlinkfile"/>
          </p:cNvPr>
          <p:cNvPicPr/>
          <p:nvPr/>
        </p:nvPicPr>
        <p:blipFill>
          <a:blip r:embed="rId3"/>
          <a:stretch>
            <a:fillRect/>
          </a:stretch>
        </p:blipFill>
        <p:spPr>
          <a:xfrm>
            <a:off x="7092315" y="987425"/>
            <a:ext cx="871855" cy="8718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1"/>
          <a:srcRect t="14635" b="6538"/>
          <a:stretch>
            <a:fillRect/>
          </a:stretch>
        </p:blipFill>
        <p:spPr>
          <a:xfrm>
            <a:off x="2339340" y="699770"/>
            <a:ext cx="5114290" cy="2664460"/>
          </a:xfrm>
          <a:prstGeom prst="rect">
            <a:avLst/>
          </a:prstGeom>
        </p:spPr>
      </p:pic>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The World Wide Web</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395605" y="3331845"/>
            <a:ext cx="8388350" cy="2827655"/>
          </a:xfrm>
        </p:spPr>
        <p:txBody>
          <a:bodyPr lIns="68580"/>
          <a:lstStyle/>
          <a:p>
            <a:r>
              <a:rPr lang="en-US" altLang="en-US" sz="1000" dirty="0"/>
              <a:t>The Web is a distributed information system based on hypertext.</a:t>
            </a:r>
            <a:endParaRPr lang="en-US" altLang="en-US" sz="1000" dirty="0"/>
          </a:p>
          <a:p>
            <a:r>
              <a:rPr lang="en-US" altLang="en-US" sz="1000" dirty="0"/>
              <a:t>Most Web documents are hypertext documents formatted via the </a:t>
            </a:r>
            <a:r>
              <a:rPr lang="en-US" altLang="en-US" sz="1000" dirty="0" err="1"/>
              <a:t>HyperText</a:t>
            </a:r>
            <a:r>
              <a:rPr lang="en-US" altLang="en-US" sz="1000" dirty="0"/>
              <a:t> Markup Language (HTML)</a:t>
            </a:r>
            <a:endParaRPr lang="en-US" altLang="en-US" sz="1000" dirty="0"/>
          </a:p>
          <a:p>
            <a:r>
              <a:rPr lang="en-US" altLang="en-US" sz="1000" dirty="0"/>
              <a:t>HTML documents contain</a:t>
            </a:r>
            <a:endParaRPr lang="en-US" altLang="en-US" sz="1000" dirty="0"/>
          </a:p>
          <a:p>
            <a:pPr lvl="1"/>
            <a:r>
              <a:rPr lang="en-US" altLang="en-US" sz="1000" dirty="0">
                <a:ea typeface="MS PGothic" panose="020B0600070205080204" pitchFamily="34" charset="-128"/>
              </a:rPr>
              <a:t>text along with font specifications, and other formatting instructions</a:t>
            </a:r>
            <a:endParaRPr lang="en-US" altLang="en-US" sz="1000" dirty="0">
              <a:ea typeface="MS PGothic" panose="020B0600070205080204" pitchFamily="34" charset="-128"/>
            </a:endParaRPr>
          </a:p>
          <a:p>
            <a:pPr lvl="1"/>
            <a:r>
              <a:rPr lang="en-US" altLang="en-US" sz="1000" dirty="0">
                <a:ea typeface="MS PGothic" panose="020B0600070205080204" pitchFamily="34" charset="-128"/>
              </a:rPr>
              <a:t>hypertext links to other documents, which can be associated with regions of the text.</a:t>
            </a:r>
            <a:endParaRPr lang="en-US" altLang="en-US" sz="1000" dirty="0">
              <a:ea typeface="MS PGothic" panose="020B0600070205080204" pitchFamily="34" charset="-128"/>
            </a:endParaRPr>
          </a:p>
          <a:p>
            <a:pPr lvl="1"/>
            <a:r>
              <a:rPr lang="en-US" altLang="en-US" sz="1000" dirty="0">
                <a:solidFill>
                  <a:srgbClr val="002060"/>
                </a:solidFill>
                <a:ea typeface="MS PGothic" panose="020B0600070205080204" pitchFamily="34" charset="-128"/>
              </a:rPr>
              <a:t>forms</a:t>
            </a:r>
            <a:r>
              <a:rPr lang="en-US" altLang="en-US" sz="1000" dirty="0">
                <a:ea typeface="MS PGothic" panose="020B0600070205080204" pitchFamily="34" charset="-128"/>
              </a:rPr>
              <a:t>, enabling users to enter data which can then be sent back to the Web server</a:t>
            </a:r>
            <a:endParaRPr lang="en-US" altLang="en-US" sz="1000" dirty="0">
              <a:ea typeface="MS PGothic" panose="020B0600070205080204" pitchFamily="34" charset="-128"/>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Uniform Resources Locators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56439"/>
            <a:ext cx="5675837" cy="3366647"/>
          </a:xfrm>
        </p:spPr>
        <p:txBody>
          <a:bodyPr lIns="68580"/>
          <a:lstStyle/>
          <a:p>
            <a:pPr>
              <a:lnSpc>
                <a:spcPct val="90000"/>
              </a:lnSpc>
            </a:pPr>
            <a:r>
              <a:rPr lang="en-US" altLang="en-US" sz="1200" dirty="0"/>
              <a:t>In the Web, functionality of pointers is provided by Uniform Resource Locators (URLs).</a:t>
            </a:r>
            <a:endParaRPr lang="en-US" altLang="en-US" sz="1200" dirty="0"/>
          </a:p>
          <a:p>
            <a:pPr>
              <a:lnSpc>
                <a:spcPct val="90000"/>
              </a:lnSpc>
            </a:pPr>
            <a:r>
              <a:rPr lang="en-US" altLang="en-US" sz="1200" dirty="0"/>
              <a:t>URL example: </a:t>
            </a:r>
            <a:endParaRPr lang="en-US" altLang="en-US" sz="1200" dirty="0"/>
          </a:p>
          <a:p>
            <a:pPr>
              <a:lnSpc>
                <a:spcPct val="90000"/>
              </a:lnSpc>
              <a:buFont typeface="Toots Regular" panose="02010600010101010101" charset="-122"/>
              <a:buNone/>
            </a:pPr>
            <a:r>
              <a:rPr lang="en-US" altLang="en-US" sz="1200" dirty="0"/>
              <a:t>	              </a:t>
            </a:r>
            <a:r>
              <a:rPr lang="en-US" altLang="en-US" sz="1200" dirty="0">
                <a:hlinkClick r:id="rId1"/>
              </a:rPr>
              <a:t>http://www.acm.org/sigmod</a:t>
            </a:r>
            <a:r>
              <a:rPr lang="en-US" altLang="en-US" sz="1200" dirty="0"/>
              <a:t> </a:t>
            </a:r>
            <a:endParaRPr lang="en-US" altLang="en-US" sz="1200" dirty="0"/>
          </a:p>
          <a:p>
            <a:pPr lvl="1">
              <a:lnSpc>
                <a:spcPct val="90000"/>
              </a:lnSpc>
            </a:pPr>
            <a:r>
              <a:rPr lang="en-US" altLang="en-US" sz="1200" dirty="0">
                <a:ea typeface="MS PGothic" panose="020B0600070205080204" pitchFamily="34" charset="-128"/>
              </a:rPr>
              <a:t>The first part indicates how the document is to be accessed</a:t>
            </a:r>
            <a:endParaRPr lang="en-US" altLang="en-US" sz="1200" dirty="0">
              <a:ea typeface="MS PGothic" panose="020B0600070205080204" pitchFamily="34" charset="-128"/>
            </a:endParaRPr>
          </a:p>
          <a:p>
            <a:pPr lvl="2">
              <a:lnSpc>
                <a:spcPct val="90000"/>
              </a:lnSpc>
            </a:pPr>
            <a:r>
              <a:rPr lang="ja-JP" altLang="en-US" sz="1200" dirty="0">
                <a:ea typeface="MS PGothic" panose="020B0600070205080204" pitchFamily="34" charset="-128"/>
              </a:rPr>
              <a:t>“</a:t>
            </a:r>
            <a:r>
              <a:rPr lang="en-US" altLang="ja-JP" sz="1200" dirty="0">
                <a:ea typeface="MS PGothic" panose="020B0600070205080204" pitchFamily="34" charset="-128"/>
              </a:rPr>
              <a:t>http</a:t>
            </a:r>
            <a:r>
              <a:rPr lang="ja-JP" altLang="en-US" sz="1200" dirty="0">
                <a:ea typeface="MS PGothic" panose="020B0600070205080204" pitchFamily="34" charset="-128"/>
              </a:rPr>
              <a:t>”</a:t>
            </a:r>
            <a:r>
              <a:rPr lang="en-US" altLang="ja-JP" sz="1200" dirty="0">
                <a:ea typeface="MS PGothic" panose="020B0600070205080204" pitchFamily="34" charset="-128"/>
              </a:rPr>
              <a:t> indicates that the document is to be accessed using the Hyper Text Transfer Protocol.</a:t>
            </a:r>
            <a:endParaRPr lang="en-US" altLang="ja-JP" sz="1200" dirty="0">
              <a:ea typeface="MS PGothic" panose="020B0600070205080204" pitchFamily="34" charset="-128"/>
            </a:endParaRPr>
          </a:p>
          <a:p>
            <a:pPr lvl="1">
              <a:lnSpc>
                <a:spcPct val="90000"/>
              </a:lnSpc>
            </a:pPr>
            <a:r>
              <a:rPr lang="en-US" altLang="en-US" sz="1200" dirty="0">
                <a:ea typeface="MS PGothic" panose="020B0600070205080204" pitchFamily="34" charset="-128"/>
              </a:rPr>
              <a:t>The second part gives the unique name of a machine on the Internet.</a:t>
            </a:r>
            <a:endParaRPr lang="en-US" altLang="en-US" sz="1200" dirty="0">
              <a:ea typeface="MS PGothic" panose="020B0600070205080204" pitchFamily="34" charset="-128"/>
            </a:endParaRPr>
          </a:p>
          <a:p>
            <a:pPr lvl="1">
              <a:lnSpc>
                <a:spcPct val="90000"/>
              </a:lnSpc>
            </a:pPr>
            <a:r>
              <a:rPr lang="en-US" altLang="en-US" sz="1200" dirty="0">
                <a:ea typeface="MS PGothic" panose="020B0600070205080204" pitchFamily="34" charset="-128"/>
              </a:rPr>
              <a:t>The rest of the URL identifies the document within the machine.</a:t>
            </a:r>
            <a:endParaRPr lang="en-US" altLang="en-US" sz="1200" dirty="0">
              <a:ea typeface="MS PGothic" panose="020B0600070205080204" pitchFamily="34" charset="-128"/>
            </a:endParaRPr>
          </a:p>
          <a:p>
            <a:pPr>
              <a:lnSpc>
                <a:spcPct val="90000"/>
              </a:lnSpc>
            </a:pPr>
            <a:r>
              <a:rPr lang="en-US" altLang="en-US" sz="1200" dirty="0"/>
              <a:t>The local identification can be:</a:t>
            </a:r>
            <a:endParaRPr lang="en-US" altLang="en-US" sz="1200" dirty="0"/>
          </a:p>
          <a:p>
            <a:pPr lvl="2">
              <a:lnSpc>
                <a:spcPct val="90000"/>
              </a:lnSpc>
            </a:pPr>
            <a:r>
              <a:rPr lang="en-US" altLang="en-US" sz="1200" dirty="0">
                <a:ea typeface="MS PGothic" panose="020B0600070205080204" pitchFamily="34" charset="-128"/>
              </a:rPr>
              <a:t>The path name of a file on the machine, or</a:t>
            </a:r>
            <a:endParaRPr lang="en-US" altLang="en-US" sz="1200" dirty="0">
              <a:ea typeface="MS PGothic" panose="020B0600070205080204" pitchFamily="34" charset="-128"/>
            </a:endParaRPr>
          </a:p>
          <a:p>
            <a:pPr lvl="2">
              <a:lnSpc>
                <a:spcPct val="90000"/>
              </a:lnSpc>
            </a:pPr>
            <a:r>
              <a:rPr lang="en-US" altLang="en-US" sz="1200" dirty="0">
                <a:ea typeface="MS PGothic" panose="020B0600070205080204" pitchFamily="34" charset="-128"/>
              </a:rPr>
              <a:t>An identifier (path name) of a program, plus arguments to be passed to the program</a:t>
            </a:r>
            <a:endParaRPr lang="en-US" altLang="en-US" sz="1200" dirty="0">
              <a:ea typeface="MS PGothic" panose="020B0600070205080204" pitchFamily="34" charset="-128"/>
            </a:endParaRPr>
          </a:p>
          <a:p>
            <a:pPr lvl="3">
              <a:lnSpc>
                <a:spcPct val="90000"/>
              </a:lnSpc>
            </a:pPr>
            <a:r>
              <a:rPr lang="en-US" altLang="en-US" sz="1200" dirty="0">
                <a:ea typeface="MS PGothic" panose="020B0600070205080204" pitchFamily="34" charset="-128"/>
              </a:rPr>
              <a:t>E.g.,  </a:t>
            </a:r>
            <a:r>
              <a:rPr lang="en-US" altLang="en-US" sz="1200" dirty="0">
                <a:ea typeface="MS PGothic" panose="020B0600070205080204" pitchFamily="34" charset="-128"/>
                <a:hlinkClick r:id="rId2"/>
              </a:rPr>
              <a:t>http://www.google.com/search?q=silberschatz</a:t>
            </a:r>
            <a:endParaRPr lang="en-US" altLang="en-US" sz="1200" dirty="0">
              <a:ea typeface="MS PGothic" panose="020B0600070205080204" pitchFamily="34" charset="-128"/>
            </a:endParaRPr>
          </a:p>
          <a:p>
            <a:pPr indent="-365760"/>
            <a:endParaRPr lang="en-US" altLang="en-US" sz="1200" dirty="0">
              <a:ea typeface="MS PGothic" panose="020B0600070205080204" pitchFamily="34" charset="-128"/>
            </a:endParaRPr>
          </a:p>
        </p:txBody>
      </p:sp>
      <p:grpSp>
        <p:nvGrpSpPr>
          <p:cNvPr id="4" name="组合 3"/>
          <p:cNvGrpSpPr/>
          <p:nvPr/>
        </p:nvGrpSpPr>
        <p:grpSpPr>
          <a:xfrm>
            <a:off x="179070" y="2063115"/>
            <a:ext cx="3336925" cy="1087120"/>
            <a:chOff x="169" y="3249"/>
            <a:chExt cx="5255" cy="1712"/>
          </a:xfrm>
        </p:grpSpPr>
        <p:pic>
          <p:nvPicPr>
            <p:cNvPr id="2" name="图片 1"/>
            <p:cNvPicPr/>
            <p:nvPr/>
          </p:nvPicPr>
          <p:blipFill>
            <a:blip r:embed="rId3"/>
            <a:stretch>
              <a:fillRect/>
            </a:stretch>
          </p:blipFill>
          <p:spPr>
            <a:xfrm>
              <a:off x="169" y="3249"/>
              <a:ext cx="1712" cy="1712"/>
            </a:xfrm>
            <a:prstGeom prst="rect">
              <a:avLst/>
            </a:prstGeom>
          </p:spPr>
        </p:pic>
        <p:sp>
          <p:nvSpPr>
            <p:cNvPr id="3" name="文本框 2"/>
            <p:cNvSpPr txBox="1"/>
            <p:nvPr/>
          </p:nvSpPr>
          <p:spPr>
            <a:xfrm>
              <a:off x="624" y="4504"/>
              <a:ext cx="4800" cy="410"/>
            </a:xfrm>
            <a:prstGeom prst="rect">
              <a:avLst/>
            </a:prstGeom>
            <a:noFill/>
          </p:spPr>
          <p:txBody>
            <a:bodyPr wrap="square" rtlCol="0">
              <a:spAutoFit/>
            </a:bodyPr>
            <a:p>
              <a:r>
                <a:rPr lang="en-US" altLang="zh-CN"/>
                <a:t>Ping</a:t>
              </a:r>
              <a:endParaRPr lang="en-US" altLang="zh-CN"/>
            </a:p>
          </p:txBody>
        </p:sp>
      </p:gr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Outline</a:t>
            </a:r>
            <a:endParaRPr lang="en-US" altLang="zh-CN"/>
          </a:p>
        </p:txBody>
      </p:sp>
      <p:sp>
        <p:nvSpPr>
          <p:cNvPr id="3" name="内容占位符 2"/>
          <p:cNvSpPr>
            <a:spLocks noGrp="1"/>
          </p:cNvSpPr>
          <p:nvPr>
            <p:ph idx="1"/>
          </p:nvPr>
        </p:nvSpPr>
        <p:spPr/>
        <p:txBody>
          <a:bodyPr/>
          <a:p>
            <a:r>
              <a:rPr lang="en-US" altLang="en-US" dirty="0">
                <a:sym typeface="+mn-ea"/>
              </a:rPr>
              <a:t>Web Architecture</a:t>
            </a:r>
            <a:endParaRPr lang="en-US" altLang="en-US" dirty="0"/>
          </a:p>
          <a:p>
            <a:r>
              <a:rPr lang="en-US" altLang="en-US" dirty="0">
                <a:sym typeface="+mn-ea"/>
              </a:rPr>
              <a:t>HTML</a:t>
            </a:r>
            <a:endParaRPr lang="en-US" altLang="en-US" dirty="0">
              <a:sym typeface="+mn-ea"/>
            </a:endParaRPr>
          </a:p>
          <a:p>
            <a:r>
              <a:rPr lang="en-US" altLang="en-US" dirty="0">
                <a:sym typeface="+mn-ea"/>
              </a:rPr>
              <a:t>Web Server</a:t>
            </a:r>
            <a:endParaRPr lang="en-US" altLang="en-US" dirty="0">
              <a:sym typeface="+mn-ea"/>
            </a:endParaRPr>
          </a:p>
          <a:p>
            <a:r>
              <a:rPr lang="en-US" altLang="zh-CN">
                <a:sym typeface="+mn-ea"/>
              </a:rPr>
              <a:t>ORM</a:t>
            </a:r>
            <a:endParaRPr lang="en-US" altLang="en-US" dirty="0"/>
          </a:p>
          <a:p>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HTML and HTTP</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38391"/>
            <a:ext cx="5735760" cy="2816202"/>
          </a:xfrm>
        </p:spPr>
        <p:txBody>
          <a:bodyPr lIns="68580"/>
          <a:lstStyle/>
          <a:p>
            <a:r>
              <a:rPr lang="en-US" altLang="en-US" sz="1400" dirty="0"/>
              <a:t>HTML provides formatting, hypertext link, and image display features</a:t>
            </a:r>
            <a:endParaRPr lang="en-US" altLang="en-US" sz="1400" dirty="0"/>
          </a:p>
          <a:p>
            <a:pPr lvl="1"/>
            <a:r>
              <a:rPr lang="en-US" altLang="en-US" sz="1400" dirty="0">
                <a:ea typeface="MS PGothic" panose="020B0600070205080204" pitchFamily="34" charset="-128"/>
              </a:rPr>
              <a:t>including tables, </a:t>
            </a:r>
            <a:r>
              <a:rPr lang="en-US" altLang="en-US" sz="1400" dirty="0" err="1">
                <a:ea typeface="MS PGothic" panose="020B0600070205080204" pitchFamily="34" charset="-128"/>
              </a:rPr>
              <a:t>stylesheets</a:t>
            </a:r>
            <a:r>
              <a:rPr lang="en-US" altLang="en-US" sz="1400" dirty="0">
                <a:ea typeface="MS PGothic" panose="020B0600070205080204" pitchFamily="34" charset="-128"/>
              </a:rPr>
              <a:t> (to alter default formatting), etc.</a:t>
            </a:r>
            <a:endParaRPr lang="en-US" altLang="en-US" sz="1400" dirty="0">
              <a:ea typeface="MS PGothic" panose="020B0600070205080204" pitchFamily="34" charset="-128"/>
            </a:endParaRPr>
          </a:p>
          <a:p>
            <a:r>
              <a:rPr lang="en-US" altLang="en-US" sz="1400" dirty="0"/>
              <a:t>HTML also provides input features</a:t>
            </a:r>
            <a:endParaRPr lang="en-US" altLang="en-US" sz="1400" dirty="0"/>
          </a:p>
          <a:p>
            <a:pPr lvl="2"/>
            <a:r>
              <a:rPr lang="en-US" altLang="en-US" sz="1400" dirty="0">
                <a:ea typeface="MS PGothic" panose="020B0600070205080204" pitchFamily="34" charset="-128"/>
              </a:rPr>
              <a:t>Select from a set of options</a:t>
            </a:r>
            <a:endParaRPr lang="en-US" altLang="en-US" sz="1400" dirty="0">
              <a:ea typeface="MS PGothic" panose="020B0600070205080204" pitchFamily="34" charset="-128"/>
            </a:endParaRPr>
          </a:p>
          <a:p>
            <a:pPr lvl="3"/>
            <a:r>
              <a:rPr lang="en-US" altLang="en-US" sz="1400" dirty="0">
                <a:ea typeface="MS PGothic" panose="020B0600070205080204" pitchFamily="34" charset="-128"/>
              </a:rPr>
              <a:t>Pop-up menus, radio buttons, check lists</a:t>
            </a:r>
            <a:endParaRPr lang="en-US" altLang="en-US" sz="1400" dirty="0">
              <a:ea typeface="MS PGothic" panose="020B0600070205080204" pitchFamily="34" charset="-128"/>
            </a:endParaRPr>
          </a:p>
          <a:p>
            <a:pPr lvl="2"/>
            <a:r>
              <a:rPr lang="en-US" altLang="en-US" sz="1400" dirty="0">
                <a:ea typeface="MS PGothic" panose="020B0600070205080204" pitchFamily="34" charset="-128"/>
              </a:rPr>
              <a:t>Enter values</a:t>
            </a:r>
            <a:endParaRPr lang="en-US" altLang="en-US" sz="1400" dirty="0">
              <a:ea typeface="MS PGothic" panose="020B0600070205080204" pitchFamily="34" charset="-128"/>
            </a:endParaRPr>
          </a:p>
          <a:p>
            <a:pPr lvl="3"/>
            <a:r>
              <a:rPr lang="en-US" altLang="en-US" sz="1400" dirty="0">
                <a:ea typeface="MS PGothic" panose="020B0600070205080204" pitchFamily="34" charset="-128"/>
              </a:rPr>
              <a:t>Text boxes</a:t>
            </a:r>
            <a:endParaRPr lang="en-US" altLang="en-US" sz="1400" dirty="0">
              <a:ea typeface="MS PGothic" panose="020B0600070205080204" pitchFamily="34" charset="-128"/>
            </a:endParaRPr>
          </a:p>
          <a:p>
            <a:pPr lvl="1"/>
            <a:r>
              <a:rPr lang="en-US" altLang="en-US" sz="1400" dirty="0">
                <a:ea typeface="MS PGothic" panose="020B0600070205080204" pitchFamily="34" charset="-128"/>
              </a:rPr>
              <a:t>Filled in input sent back to the server, to be acted upon by an executable at the server</a:t>
            </a:r>
            <a:endParaRPr lang="en-US" altLang="en-US" sz="1400" dirty="0">
              <a:ea typeface="MS PGothic" panose="020B0600070205080204" pitchFamily="34" charset="-128"/>
            </a:endParaRPr>
          </a:p>
          <a:p>
            <a:r>
              <a:rPr lang="en-US" altLang="en-US" sz="1400" dirty="0" err="1"/>
              <a:t>HyperText</a:t>
            </a:r>
            <a:r>
              <a:rPr lang="en-US" altLang="en-US" sz="1400" dirty="0"/>
              <a:t> Transfer Protocol (HTTP) used for communication with the Web server</a:t>
            </a:r>
            <a:endParaRPr lang="en-US" altLang="en-US" sz="1400" dirty="0"/>
          </a:p>
          <a:p>
            <a:pPr indent="-365760"/>
            <a:endParaRPr lang="en-US" altLang="en-US" sz="1400"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HTTP Header</a:t>
            </a:r>
            <a:endParaRPr lang="en-US" altLang="zh-CN"/>
          </a:p>
        </p:txBody>
      </p:sp>
      <p:pic>
        <p:nvPicPr>
          <p:cNvPr id="6" name="内容占位符 5"/>
          <p:cNvPicPr>
            <a:picLocks noChangeAspect="1"/>
          </p:cNvPicPr>
          <p:nvPr>
            <p:ph idx="1"/>
          </p:nvPr>
        </p:nvPicPr>
        <p:blipFill>
          <a:blip r:embed="rId1"/>
          <a:stretch>
            <a:fillRect/>
          </a:stretch>
        </p:blipFill>
        <p:spPr>
          <a:xfrm>
            <a:off x="2208530" y="575310"/>
            <a:ext cx="4968875" cy="45618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a:xfrm>
            <a:off x="1657350" y="3572"/>
            <a:ext cx="5829300" cy="571500"/>
          </a:xfrm>
        </p:spPr>
        <p:txBody>
          <a:bodyPr/>
          <a:lstStyle/>
          <a:p>
            <a:pPr>
              <a:defRPr/>
            </a:pPr>
            <a:r>
              <a:rPr lang="en-US" altLang="en-US">
                <a:effectLst>
                  <a:outerShdw blurRad="38100" dist="38100" dir="2700000" algn="tl">
                    <a:srgbClr val="C0C0C0"/>
                  </a:outerShdw>
                </a:effectLst>
              </a:rPr>
              <a:t>Sample HTML Source Text</a:t>
            </a:r>
            <a:endParaRPr lang="en-US" altLang="en-US">
              <a:effectLst>
                <a:outerShdw blurRad="38100" dist="38100" dir="2700000" algn="tl">
                  <a:srgbClr val="C0C0C0"/>
                </a:outerShdw>
              </a:effectLst>
            </a:endParaRPr>
          </a:p>
        </p:txBody>
      </p:sp>
      <p:sp>
        <p:nvSpPr>
          <p:cNvPr id="13315" name="Rectangle 3"/>
          <p:cNvSpPr>
            <a:spLocks noGrp="1" noChangeArrowheads="1"/>
          </p:cNvSpPr>
          <p:nvPr>
            <p:ph type="body" idx="4294967295"/>
          </p:nvPr>
        </p:nvSpPr>
        <p:spPr>
          <a:xfrm>
            <a:off x="1748902" y="877430"/>
            <a:ext cx="5579615" cy="3481013"/>
          </a:xfrm>
        </p:spPr>
        <p:txBody>
          <a:bodyPr/>
          <a:lstStyle/>
          <a:p>
            <a:pPr>
              <a:lnSpc>
                <a:spcPct val="90000"/>
              </a:lnSpc>
              <a:buFont typeface="Toots Regular" panose="02010600010101010101" charset="-122"/>
              <a:buNone/>
            </a:pPr>
            <a:r>
              <a:rPr lang="en-US" altLang="en-US" sz="1275" dirty="0">
                <a:solidFill>
                  <a:srgbClr val="000099"/>
                </a:solidFill>
              </a:rPr>
              <a:t>&lt;html&gt;</a:t>
            </a:r>
            <a:endParaRPr lang="en-US" altLang="en-US" sz="1275" dirty="0">
              <a:solidFill>
                <a:srgbClr val="000099"/>
              </a:solidFill>
            </a:endParaRPr>
          </a:p>
          <a:p>
            <a:pPr>
              <a:lnSpc>
                <a:spcPct val="90000"/>
              </a:lnSpc>
              <a:buFont typeface="Toots Regular" panose="02010600010101010101" charset="-122"/>
              <a:buNone/>
            </a:pPr>
            <a:r>
              <a:rPr lang="en-US" altLang="en-US" sz="1275" dirty="0">
                <a:solidFill>
                  <a:srgbClr val="000099"/>
                </a:solidFill>
              </a:rPr>
              <a:t>&lt;body&gt;</a:t>
            </a:r>
            <a:endParaRPr lang="en-US" altLang="en-US" sz="1275" dirty="0">
              <a:solidFill>
                <a:srgbClr val="000099"/>
              </a:solidFill>
            </a:endParaRPr>
          </a:p>
          <a:p>
            <a:pPr>
              <a:lnSpc>
                <a:spcPct val="90000"/>
              </a:lnSpc>
              <a:buFont typeface="Toots Regular" panose="02010600010101010101" charset="-122"/>
              <a:buNone/>
            </a:pPr>
            <a:r>
              <a:rPr lang="en-US" altLang="en-US" sz="1275" dirty="0">
                <a:solidFill>
                  <a:srgbClr val="000099"/>
                </a:solidFill>
              </a:rPr>
              <a:t>  &lt;table border&gt;</a:t>
            </a:r>
            <a:br>
              <a:rPr lang="en-US" altLang="en-US" sz="1275" dirty="0">
                <a:solidFill>
                  <a:srgbClr val="000099"/>
                </a:solidFill>
              </a:rPr>
            </a:br>
            <a:r>
              <a:rPr lang="en-US" altLang="en-US" sz="1275" dirty="0"/>
              <a:t>&lt;</a:t>
            </a:r>
            <a:r>
              <a:rPr lang="en-US" altLang="en-US" sz="1275" dirty="0" err="1"/>
              <a:t>tr</a:t>
            </a:r>
            <a:r>
              <a:rPr lang="en-US" altLang="en-US" sz="1275" dirty="0"/>
              <a:t>&gt; &lt;</a:t>
            </a:r>
            <a:r>
              <a:rPr lang="en-US" altLang="en-US" sz="1275" dirty="0" err="1"/>
              <a:t>th</a:t>
            </a:r>
            <a:r>
              <a:rPr lang="en-US" altLang="en-US" sz="1275" dirty="0"/>
              <a:t>&gt;ID&lt;/</a:t>
            </a:r>
            <a:r>
              <a:rPr lang="en-US" altLang="en-US" sz="1275" dirty="0" err="1"/>
              <a:t>th</a:t>
            </a:r>
            <a:r>
              <a:rPr lang="en-US" altLang="en-US" sz="1275" dirty="0"/>
              <a:t>&gt; &lt;</a:t>
            </a:r>
            <a:r>
              <a:rPr lang="en-US" altLang="en-US" sz="1275" dirty="0" err="1"/>
              <a:t>th</a:t>
            </a:r>
            <a:r>
              <a:rPr lang="en-US" altLang="en-US" sz="1275" dirty="0"/>
              <a:t>&gt;Name&lt;/</a:t>
            </a:r>
            <a:r>
              <a:rPr lang="en-US" altLang="en-US" sz="1275" dirty="0" err="1"/>
              <a:t>th</a:t>
            </a:r>
            <a:r>
              <a:rPr lang="en-US" altLang="en-US" sz="1275" dirty="0"/>
              <a:t>&gt; &lt;</a:t>
            </a:r>
            <a:r>
              <a:rPr lang="en-US" altLang="en-US" sz="1275" dirty="0" err="1"/>
              <a:t>th</a:t>
            </a:r>
            <a:r>
              <a:rPr lang="en-US" altLang="en-US" sz="1275" dirty="0"/>
              <a:t>&gt;Department&lt;/</a:t>
            </a:r>
            <a:r>
              <a:rPr lang="en-US" altLang="en-US" sz="1275" dirty="0" err="1"/>
              <a:t>th</a:t>
            </a:r>
            <a:r>
              <a:rPr lang="en-US" altLang="en-US" sz="1275" dirty="0"/>
              <a:t>&gt; &lt;/</a:t>
            </a:r>
            <a:r>
              <a:rPr lang="en-US" altLang="en-US" sz="1275" dirty="0" err="1"/>
              <a:t>tr</a:t>
            </a:r>
            <a:r>
              <a:rPr lang="en-US" altLang="en-US" sz="1275" dirty="0"/>
              <a:t>&gt;</a:t>
            </a:r>
            <a:br>
              <a:rPr lang="en-US" altLang="en-US" sz="1275" dirty="0"/>
            </a:br>
            <a:r>
              <a:rPr lang="en-US" altLang="en-US" sz="1275" dirty="0"/>
              <a:t>&lt;</a:t>
            </a:r>
            <a:r>
              <a:rPr lang="en-US" altLang="en-US" sz="1275" dirty="0" err="1"/>
              <a:t>tr</a:t>
            </a:r>
            <a:r>
              <a:rPr lang="en-US" altLang="en-US" sz="1275" dirty="0"/>
              <a:t>&gt; &lt;td&gt;00128&lt;/td&gt; &lt;td&gt;Zhang&lt;/td&gt; &lt;td&gt;Comp. Sci.&lt;/td&gt; &lt;/</a:t>
            </a:r>
            <a:r>
              <a:rPr lang="en-US" altLang="en-US" sz="1275" dirty="0" err="1"/>
              <a:t>tr</a:t>
            </a:r>
            <a:r>
              <a:rPr lang="en-US" altLang="en-US" sz="1275" dirty="0"/>
              <a:t>&gt;</a:t>
            </a:r>
            <a:br>
              <a:rPr lang="en-US" altLang="en-US" sz="1275" dirty="0"/>
            </a:br>
            <a:r>
              <a:rPr lang="en-US" altLang="en-US" sz="1275" dirty="0"/>
              <a:t>….</a:t>
            </a:r>
            <a:endParaRPr lang="en-US" altLang="en-US" sz="1275" dirty="0"/>
          </a:p>
          <a:p>
            <a:pPr>
              <a:lnSpc>
                <a:spcPct val="90000"/>
              </a:lnSpc>
              <a:buFont typeface="Toots Regular" panose="02010600010101010101" charset="-122"/>
              <a:buNone/>
            </a:pPr>
            <a:r>
              <a:rPr lang="en-US" altLang="en-US" sz="1275" dirty="0"/>
              <a:t>  </a:t>
            </a:r>
            <a:r>
              <a:rPr lang="en-US" altLang="en-US" sz="1275" dirty="0">
                <a:solidFill>
                  <a:srgbClr val="000099"/>
                </a:solidFill>
              </a:rPr>
              <a:t>&lt;/table&gt;</a:t>
            </a:r>
            <a:endParaRPr lang="en-US" altLang="en-US" sz="1275" dirty="0">
              <a:solidFill>
                <a:srgbClr val="000099"/>
              </a:solidFill>
            </a:endParaRPr>
          </a:p>
          <a:p>
            <a:pPr>
              <a:lnSpc>
                <a:spcPct val="90000"/>
              </a:lnSpc>
              <a:buFont typeface="Toots Regular" panose="02010600010101010101" charset="-122"/>
              <a:buNone/>
            </a:pPr>
            <a:r>
              <a:rPr lang="en-US" altLang="en-US" sz="1275" dirty="0">
                <a:solidFill>
                  <a:srgbClr val="000099"/>
                </a:solidFill>
              </a:rPr>
              <a:t>   &lt;form action</a:t>
            </a:r>
            <a:r>
              <a:rPr lang="en-US" altLang="en-US" sz="1275" dirty="0"/>
              <a:t>="</a:t>
            </a:r>
            <a:r>
              <a:rPr lang="en-US" altLang="en-US" sz="1275" dirty="0" err="1"/>
              <a:t>PersonQuery</a:t>
            </a:r>
            <a:r>
              <a:rPr lang="en-US" altLang="en-US" sz="1275" dirty="0"/>
              <a:t>" method=get</a:t>
            </a:r>
            <a:r>
              <a:rPr lang="en-US" altLang="en-US" sz="1275" dirty="0">
                <a:solidFill>
                  <a:schemeClr val="tx2"/>
                </a:solidFill>
              </a:rPr>
              <a:t>&gt;</a:t>
            </a:r>
            <a:br>
              <a:rPr lang="en-US" altLang="en-US" sz="1275" dirty="0"/>
            </a:br>
            <a:r>
              <a:rPr lang="en-US" altLang="en-US" sz="1275" dirty="0"/>
              <a:t>Search for: </a:t>
            </a:r>
            <a:br>
              <a:rPr lang="en-US" altLang="en-US" sz="1275" dirty="0"/>
            </a:br>
            <a:r>
              <a:rPr lang="en-US" altLang="en-US" sz="1275" dirty="0"/>
              <a:t>   &lt;select name="</a:t>
            </a:r>
            <a:r>
              <a:rPr lang="en-US" altLang="en-US" sz="1275" dirty="0" err="1"/>
              <a:t>persontype</a:t>
            </a:r>
            <a:r>
              <a:rPr lang="en-US" altLang="en-US" sz="1275" dirty="0"/>
              <a:t>"&gt;</a:t>
            </a:r>
            <a:br>
              <a:rPr lang="en-US" altLang="en-US" sz="1275" dirty="0"/>
            </a:br>
            <a:r>
              <a:rPr lang="en-US" altLang="en-US" sz="1275" dirty="0"/>
              <a:t>       &lt;option value="student" selected&gt;Student &lt;/option&gt;</a:t>
            </a:r>
            <a:br>
              <a:rPr lang="en-US" altLang="en-US" sz="1275" dirty="0"/>
            </a:br>
            <a:r>
              <a:rPr lang="en-US" altLang="en-US" sz="1275" dirty="0"/>
              <a:t>       &lt;option value="instructor"&gt; Instructor &lt;/option&gt;</a:t>
            </a:r>
            <a:br>
              <a:rPr lang="en-US" altLang="en-US" sz="1275" dirty="0"/>
            </a:br>
            <a:r>
              <a:rPr lang="en-US" altLang="en-US" sz="1275" dirty="0"/>
              <a:t>   &lt;/select&gt; &lt;</a:t>
            </a:r>
            <a:r>
              <a:rPr lang="en-US" altLang="en-US" sz="1275" dirty="0" err="1"/>
              <a:t>br</a:t>
            </a:r>
            <a:r>
              <a:rPr lang="en-US" altLang="en-US" sz="1275" dirty="0"/>
              <a:t>&gt;</a:t>
            </a:r>
            <a:br>
              <a:rPr lang="en-US" altLang="en-US" sz="1275" dirty="0"/>
            </a:br>
            <a:r>
              <a:rPr lang="en-US" altLang="en-US" sz="1275" dirty="0"/>
              <a:t>Name: &lt;input type=text size=20 name="name"&gt;</a:t>
            </a:r>
            <a:br>
              <a:rPr lang="en-US" altLang="en-US" sz="1275" dirty="0"/>
            </a:br>
            <a:r>
              <a:rPr lang="en-US" altLang="en-US" sz="1275" dirty="0"/>
              <a:t>&lt;input type=submit value="submit"&gt;</a:t>
            </a:r>
            <a:endParaRPr lang="en-US" altLang="en-US" sz="1275" dirty="0"/>
          </a:p>
          <a:p>
            <a:pPr>
              <a:lnSpc>
                <a:spcPct val="90000"/>
              </a:lnSpc>
              <a:buFont typeface="Toots Regular" panose="02010600010101010101" charset="-122"/>
              <a:buNone/>
            </a:pPr>
            <a:r>
              <a:rPr lang="en-US" altLang="en-US" sz="1275" dirty="0">
                <a:solidFill>
                  <a:schemeClr val="tx2"/>
                </a:solidFill>
              </a:rPr>
              <a:t>  </a:t>
            </a:r>
            <a:r>
              <a:rPr lang="en-US" altLang="en-US" sz="1275" dirty="0">
                <a:solidFill>
                  <a:srgbClr val="000099"/>
                </a:solidFill>
              </a:rPr>
              <a:t>&lt;/form&gt;</a:t>
            </a:r>
            <a:endParaRPr lang="en-US" altLang="en-US" sz="1275" dirty="0">
              <a:solidFill>
                <a:srgbClr val="000099"/>
              </a:solidFill>
            </a:endParaRPr>
          </a:p>
          <a:p>
            <a:pPr>
              <a:lnSpc>
                <a:spcPct val="90000"/>
              </a:lnSpc>
              <a:buFont typeface="Toots Regular" panose="02010600010101010101" charset="-122"/>
              <a:buNone/>
            </a:pPr>
            <a:r>
              <a:rPr lang="en-US" altLang="en-US" sz="1275" dirty="0">
                <a:solidFill>
                  <a:srgbClr val="000099"/>
                </a:solidFill>
              </a:rPr>
              <a:t>&lt;/body&gt; &lt;/html&gt;</a:t>
            </a:r>
            <a:endParaRPr lang="en-US" altLang="en-US" sz="1275" dirty="0">
              <a:solidFill>
                <a:srgbClr val="000099"/>
              </a:solidFill>
            </a:endParaRPr>
          </a:p>
        </p:txBody>
      </p:sp>
      <p:grpSp>
        <p:nvGrpSpPr>
          <p:cNvPr id="4" name="组合 3"/>
          <p:cNvGrpSpPr/>
          <p:nvPr/>
        </p:nvGrpSpPr>
        <p:grpSpPr>
          <a:xfrm>
            <a:off x="683895" y="1131570"/>
            <a:ext cx="950595" cy="955040"/>
            <a:chOff x="737" y="4617"/>
            <a:chExt cx="1497" cy="1504"/>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738" y="5638"/>
              <a:ext cx="1496"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5~11</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a:xfrm>
            <a:off x="1543050" y="82154"/>
            <a:ext cx="6057900" cy="457200"/>
          </a:xfrm>
        </p:spPr>
        <p:txBody>
          <a:bodyPr/>
          <a:lstStyle/>
          <a:p>
            <a:pPr>
              <a:defRPr/>
            </a:pPr>
            <a:r>
              <a:rPr lang="en-US" altLang="en-US" sz="2800">
                <a:effectLst>
                  <a:outerShdw blurRad="38100" dist="38100" dir="2700000" algn="tl">
                    <a:srgbClr val="C0C0C0"/>
                  </a:outerShdw>
                </a:effectLst>
              </a:rPr>
              <a:t>Display of Sample HTML Source</a:t>
            </a:r>
            <a:endParaRPr lang="en-US" altLang="en-US" sz="2800">
              <a:effectLst>
                <a:outerShdw blurRad="38100" dist="38100" dir="2700000" algn="tl">
                  <a:srgbClr val="C0C0C0"/>
                </a:outerShdw>
              </a:effectLst>
            </a:endParaRPr>
          </a:p>
        </p:txBody>
      </p:sp>
      <p:pic>
        <p:nvPicPr>
          <p:cNvPr id="14339" name="Picture 8"/>
          <p:cNvPicPr>
            <a:picLocks noChangeAspect="1" noChangeArrowheads="1"/>
          </p:cNvPicPr>
          <p:nvPr/>
        </p:nvPicPr>
        <p:blipFill>
          <a:blip r:embed="rId1"/>
          <a:srcRect/>
          <a:stretch>
            <a:fillRect/>
          </a:stretch>
        </p:blipFill>
        <p:spPr bwMode="auto">
          <a:xfrm>
            <a:off x="3633536" y="1191122"/>
            <a:ext cx="2246396" cy="943472"/>
          </a:xfrm>
          <a:prstGeom prst="rect">
            <a:avLst/>
          </a:prstGeom>
          <a:noFill/>
          <a:ln w="9525">
            <a:noFill/>
            <a:miter lim="800000"/>
            <a:headEnd/>
            <a:tailEnd/>
          </a:ln>
        </p:spPr>
      </p:pic>
      <p:pic>
        <p:nvPicPr>
          <p:cNvPr id="14340" name="Picture 9"/>
          <p:cNvPicPr>
            <a:picLocks noChangeAspect="1" noChangeArrowheads="1"/>
          </p:cNvPicPr>
          <p:nvPr/>
        </p:nvPicPr>
        <p:blipFill>
          <a:blip r:embed="rId2"/>
          <a:srcRect/>
          <a:stretch>
            <a:fillRect/>
          </a:stretch>
        </p:blipFill>
        <p:spPr bwMode="auto">
          <a:xfrm>
            <a:off x="3669626" y="2668517"/>
            <a:ext cx="2530182" cy="642117"/>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Javascript</a:t>
            </a:r>
            <a:endParaRPr lang="en-US" altLang="zh-CN"/>
          </a:p>
        </p:txBody>
      </p:sp>
      <p:sp>
        <p:nvSpPr>
          <p:cNvPr id="7170" name="Rectangle 3"/>
          <p:cNvSpPr>
            <a:spLocks noGrp="1" noChangeArrowheads="1"/>
          </p:cNvSpPr>
          <p:nvPr>
            <p:ph idx="1"/>
          </p:nvPr>
        </p:nvSpPr>
        <p:spPr>
          <a:xfrm>
            <a:off x="1719263" y="699693"/>
            <a:ext cx="5742419" cy="3538097"/>
          </a:xfrm>
        </p:spPr>
        <p:txBody>
          <a:bodyPr lIns="68580"/>
          <a:p>
            <a:r>
              <a:rPr lang="en-US" altLang="zh-CN" sz="1000" dirty="0"/>
              <a:t>What is JavaScript?</a:t>
            </a:r>
            <a:endParaRPr lang="en-US" altLang="zh-CN" sz="1000" dirty="0"/>
          </a:p>
          <a:p>
            <a:pPr lvl="1"/>
            <a:r>
              <a:rPr lang="en-US" altLang="zh-CN" sz="1000" dirty="0"/>
              <a:t>Client-side scripting language – runs in the browser</a:t>
            </a:r>
            <a:endParaRPr lang="en-US" altLang="zh-CN" sz="1000" dirty="0"/>
          </a:p>
          <a:p>
            <a:pPr lvl="1"/>
            <a:r>
              <a:rPr lang="en-US" altLang="zh-CN" sz="1000" dirty="0"/>
              <a:t>Dynamic interaction – makes web pages interactive</a:t>
            </a:r>
            <a:endParaRPr lang="en-US" altLang="zh-CN" sz="1000" dirty="0"/>
          </a:p>
          <a:p>
            <a:pPr lvl="1"/>
            <a:r>
              <a:rPr lang="en-US" altLang="zh-CN" sz="1000" dirty="0"/>
              <a:t>Cross-platform – supported by all modern browsers</a:t>
            </a:r>
            <a:endParaRPr lang="en-US" altLang="zh-CN" sz="1000" dirty="0"/>
          </a:p>
          <a:p>
            <a:r>
              <a:rPr lang="en-US" altLang="zh-CN" sz="1000" dirty="0"/>
              <a:t>Core Features</a:t>
            </a:r>
            <a:endParaRPr lang="en-US" altLang="zh-CN" sz="1000" dirty="0"/>
          </a:p>
          <a:p>
            <a:pPr lvl="1"/>
            <a:r>
              <a:rPr lang="en-US" altLang="zh-CN" sz="1000" dirty="0"/>
              <a:t>Lightweight interpreted language</a:t>
            </a:r>
            <a:endParaRPr lang="en-US" altLang="zh-CN" sz="1000" dirty="0"/>
          </a:p>
          <a:p>
            <a:pPr lvl="1"/>
            <a:r>
              <a:rPr lang="en-US" altLang="zh-CN" sz="1000" dirty="0"/>
              <a:t>Supports object-oriented programming</a:t>
            </a:r>
            <a:endParaRPr lang="en-US" altLang="zh-CN" sz="1000" dirty="0"/>
          </a:p>
          <a:p>
            <a:pPr lvl="1"/>
            <a:r>
              <a:rPr lang="en-US" altLang="zh-CN" sz="1000" dirty="0"/>
              <a:t>Seamless integration with HTML/CSS	</a:t>
            </a:r>
            <a:endParaRPr lang="en-US" altLang="zh-CN" sz="1000" dirty="0"/>
          </a:p>
          <a:p>
            <a:pPr lvl="1"/>
            <a:r>
              <a:rPr lang="en-US" altLang="zh-CN" sz="1000" dirty="0"/>
              <a:t>Rich ecosystem and libraries</a:t>
            </a:r>
            <a:endParaRPr lang="en-US" altLang="zh-CN" sz="1000" dirty="0"/>
          </a:p>
          <a:p>
            <a:r>
              <a:rPr lang="en-US" altLang="zh-CN" sz="1000" dirty="0"/>
              <a:t>Main Applications</a:t>
            </a:r>
            <a:endParaRPr lang="en-US" altLang="zh-CN" sz="1000" dirty="0"/>
          </a:p>
          <a:p>
            <a:pPr lvl="1"/>
            <a:r>
              <a:rPr lang="en-US" altLang="zh-CN" sz="1000" dirty="0"/>
              <a:t>Front-end web development</a:t>
            </a:r>
            <a:endParaRPr lang="en-US" altLang="zh-CN" sz="1000" dirty="0"/>
          </a:p>
          <a:p>
            <a:pPr lvl="1"/>
            <a:r>
              <a:rPr lang="en-US" altLang="zh-CN" sz="1000" dirty="0"/>
              <a:t>Server-side development (Node.js)</a:t>
            </a:r>
            <a:endParaRPr lang="en-US" altLang="zh-CN" sz="1000" dirty="0"/>
          </a:p>
          <a:p>
            <a:pPr lvl="1"/>
            <a:r>
              <a:rPr lang="en-US" altLang="zh-CN" sz="1000" dirty="0"/>
              <a:t>Mobile app development</a:t>
            </a:r>
            <a:endParaRPr lang="en-US" altLang="zh-CN" sz="1000" dirty="0"/>
          </a:p>
          <a:p>
            <a:pPr lvl="1"/>
            <a:r>
              <a:rPr lang="en-US" altLang="zh-CN" sz="1000" dirty="0"/>
              <a:t>Game development</a:t>
            </a:r>
            <a:endParaRPr lang="en-US" altLang="zh-CN" sz="1000" dirty="0"/>
          </a:p>
        </p:txBody>
      </p:sp>
      <p:pic>
        <p:nvPicPr>
          <p:cNvPr id="6" name="图片 5">
            <a:hlinkClick r:id="rId1" action="ppaction://hlinkfile"/>
          </p:cNvPr>
          <p:cNvPicPr/>
          <p:nvPr/>
        </p:nvPicPr>
        <p:blipFill>
          <a:blip r:embed="rId2"/>
          <a:stretch>
            <a:fillRect/>
          </a:stretch>
        </p:blipFill>
        <p:spPr>
          <a:xfrm>
            <a:off x="6732270" y="915670"/>
            <a:ext cx="871855" cy="871855"/>
          </a:xfrm>
          <a:prstGeom prst="rect">
            <a:avLst/>
          </a:prstGeom>
        </p:spPr>
      </p:pic>
      <p:sp>
        <p:nvSpPr>
          <p:cNvPr id="4" name="文本框 3"/>
          <p:cNvSpPr txBox="1"/>
          <p:nvPr/>
        </p:nvSpPr>
        <p:spPr>
          <a:xfrm>
            <a:off x="5868670" y="1892300"/>
            <a:ext cx="3048000" cy="260350"/>
          </a:xfrm>
          <a:prstGeom prst="rect">
            <a:avLst/>
          </a:prstGeom>
          <a:noFill/>
        </p:spPr>
        <p:txBody>
          <a:bodyPr wrap="square" rtlCol="0">
            <a:spAutoFit/>
          </a:bodyPr>
          <a:p>
            <a:r>
              <a:rPr lang="en-US" altLang="zh-CN"/>
              <a:t>This Will be taught in Lab5!</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Web Servers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42419" cy="3538097"/>
          </a:xfrm>
        </p:spPr>
        <p:txBody>
          <a:bodyPr lIns="68580"/>
          <a:lstStyle/>
          <a:p>
            <a:r>
              <a:rPr lang="en-US" altLang="en-US" sz="1400" dirty="0"/>
              <a:t>A Web server can easily serve as a front end to a variety of information services.</a:t>
            </a:r>
            <a:endParaRPr lang="en-US" altLang="en-US" sz="1400" dirty="0"/>
          </a:p>
          <a:p>
            <a:r>
              <a:rPr lang="en-US" altLang="en-US" sz="1400" dirty="0"/>
              <a:t>The document name in a URL may identify an executable program, that, when run, generates a HTML document.</a:t>
            </a:r>
            <a:endParaRPr lang="en-US" altLang="en-US" sz="1400" dirty="0"/>
          </a:p>
          <a:p>
            <a:pPr lvl="1"/>
            <a:r>
              <a:rPr lang="en-US" altLang="en-US" sz="1400" dirty="0">
                <a:ea typeface="MS PGothic" panose="020B0600070205080204" pitchFamily="34" charset="-128"/>
              </a:rPr>
              <a:t>When an HTTP server receives a request for such a document, it executes the program, and sends back the HTML document that is generated.</a:t>
            </a:r>
            <a:endParaRPr lang="en-US" altLang="en-US" sz="1400" dirty="0">
              <a:ea typeface="MS PGothic" panose="020B0600070205080204" pitchFamily="34" charset="-128"/>
            </a:endParaRPr>
          </a:p>
          <a:p>
            <a:pPr lvl="1"/>
            <a:r>
              <a:rPr lang="en-US" altLang="en-US" sz="1400" dirty="0">
                <a:ea typeface="MS PGothic" panose="020B0600070205080204" pitchFamily="34" charset="-128"/>
              </a:rPr>
              <a:t>The Web client can pass extra arguments with the name of the document.</a:t>
            </a:r>
            <a:endParaRPr lang="en-US" altLang="en-US" sz="1400" dirty="0">
              <a:ea typeface="MS PGothic" panose="020B0600070205080204" pitchFamily="34" charset="-128"/>
            </a:endParaRPr>
          </a:p>
          <a:p>
            <a:r>
              <a:rPr lang="en-US" altLang="en-US" sz="1400" dirty="0"/>
              <a:t>To install a new service on the Web, one simply needs to create and install an executable that provides that service.</a:t>
            </a:r>
            <a:endParaRPr lang="en-US" altLang="en-US" sz="1400" dirty="0"/>
          </a:p>
          <a:p>
            <a:pPr lvl="1"/>
            <a:r>
              <a:rPr lang="en-US" altLang="en-US" sz="1400" dirty="0">
                <a:ea typeface="MS PGothic" panose="020B0600070205080204" pitchFamily="34" charset="-128"/>
              </a:rPr>
              <a:t>The Web browser provides a graphical user interface to the information service.</a:t>
            </a:r>
            <a:endParaRPr lang="en-US" altLang="en-US" sz="1400" dirty="0">
              <a:ea typeface="MS PGothic" panose="020B0600070205080204" pitchFamily="34" charset="-128"/>
            </a:endParaRPr>
          </a:p>
          <a:p>
            <a:pPr indent="-365760"/>
            <a:endParaRPr lang="en-US" altLang="en-US" sz="1400"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Flask</a:t>
            </a:r>
            <a:endParaRPr lang="en-US" altLang="zh-CN"/>
          </a:p>
        </p:txBody>
      </p:sp>
      <p:sp>
        <p:nvSpPr>
          <p:cNvPr id="3" name="内容占位符 2"/>
          <p:cNvSpPr>
            <a:spLocks noGrp="1"/>
          </p:cNvSpPr>
          <p:nvPr>
            <p:ph idx="1"/>
          </p:nvPr>
        </p:nvSpPr>
        <p:spPr/>
        <p:txBody>
          <a:bodyPr/>
          <a:p>
            <a:r>
              <a:rPr lang="en-US" altLang="zh-CN"/>
              <a:t>Flask is a lightweight Python web framework ideal for building small to medium-sized web applications. </a:t>
            </a:r>
            <a:endParaRPr lang="en-US" altLang="zh-CN"/>
          </a:p>
          <a:p>
            <a:endParaRPr lang="en-US" altLang="zh-CN"/>
          </a:p>
          <a:p>
            <a:endParaRPr lang="en-US" altLang="zh-CN"/>
          </a:p>
          <a:p>
            <a:endParaRPr lang="en-US" altLang="zh-CN"/>
          </a:p>
          <a:p>
            <a:endParaRPr lang="en-US" altLang="zh-CN"/>
          </a:p>
        </p:txBody>
      </p:sp>
      <p:pic>
        <p:nvPicPr>
          <p:cNvPr id="4" name="图片 3"/>
          <p:cNvPicPr/>
          <p:nvPr/>
        </p:nvPicPr>
        <p:blipFill>
          <a:blip r:embed="rId1"/>
          <a:stretch>
            <a:fillRect/>
          </a:stretch>
        </p:blipFill>
        <p:spPr>
          <a:xfrm>
            <a:off x="1259840" y="1491615"/>
            <a:ext cx="6572885" cy="3318510"/>
          </a:xfrm>
          <a:prstGeom prst="rect">
            <a:avLst/>
          </a:prstGeom>
        </p:spPr>
      </p:pic>
      <p:grpSp>
        <p:nvGrpSpPr>
          <p:cNvPr id="5" name="组合 4"/>
          <p:cNvGrpSpPr/>
          <p:nvPr/>
        </p:nvGrpSpPr>
        <p:grpSpPr>
          <a:xfrm>
            <a:off x="179705" y="4086860"/>
            <a:ext cx="723265" cy="955040"/>
            <a:chOff x="737" y="4617"/>
            <a:chExt cx="1139" cy="1504"/>
          </a:xfrm>
        </p:grpSpPr>
        <p:pic>
          <p:nvPicPr>
            <p:cNvPr id="6" name="Picture 101"/>
            <p:cNvPicPr/>
            <p:nvPr/>
          </p:nvPicPr>
          <p:blipFill>
            <a:blip r:embed="rId2"/>
            <a:stretch>
              <a:fillRect/>
            </a:stretch>
          </p:blipFill>
          <p:spPr>
            <a:xfrm>
              <a:off x="737" y="4617"/>
              <a:ext cx="1139" cy="1139"/>
            </a:xfrm>
            <a:prstGeom prst="rect">
              <a:avLst/>
            </a:prstGeom>
            <a:noFill/>
            <a:ln w="9525">
              <a:noFill/>
            </a:ln>
          </p:spPr>
        </p:pic>
        <p:sp>
          <p:nvSpPr>
            <p:cNvPr id="7" name="文本框 6"/>
            <p:cNvSpPr txBox="1"/>
            <p:nvPr/>
          </p:nvSpPr>
          <p:spPr>
            <a:xfrm>
              <a:off x="964" y="5638"/>
              <a:ext cx="574"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12</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Routing</a:t>
            </a:r>
            <a:endParaRPr lang="en-US" altLang="zh-CN"/>
          </a:p>
        </p:txBody>
      </p:sp>
      <p:sp>
        <p:nvSpPr>
          <p:cNvPr id="3" name="内容占位符 2"/>
          <p:cNvSpPr>
            <a:spLocks noGrp="1"/>
          </p:cNvSpPr>
          <p:nvPr>
            <p:ph idx="1"/>
          </p:nvPr>
        </p:nvSpPr>
        <p:spPr/>
        <p:txBody>
          <a:bodyPr/>
          <a:p>
            <a:r>
              <a:rPr lang="en-US" altLang="zh-CN"/>
              <a:t>Modern web applications use meaningful URLs to help users. Users are more likely to like a page and come back if the page uses a meaningful URL they can remember and use to directly visit a page.</a:t>
            </a:r>
            <a:endParaRPr lang="en-US" altLang="zh-CN"/>
          </a:p>
        </p:txBody>
      </p:sp>
      <p:grpSp>
        <p:nvGrpSpPr>
          <p:cNvPr id="5" name="组合 4"/>
          <p:cNvGrpSpPr/>
          <p:nvPr/>
        </p:nvGrpSpPr>
        <p:grpSpPr>
          <a:xfrm>
            <a:off x="4211955" y="2427605"/>
            <a:ext cx="723265" cy="955040"/>
            <a:chOff x="737" y="4617"/>
            <a:chExt cx="1139" cy="1504"/>
          </a:xfrm>
        </p:grpSpPr>
        <p:pic>
          <p:nvPicPr>
            <p:cNvPr id="6" name="Picture 101"/>
            <p:cNvPicPr/>
            <p:nvPr/>
          </p:nvPicPr>
          <p:blipFill>
            <a:blip r:embed="rId1"/>
            <a:stretch>
              <a:fillRect/>
            </a:stretch>
          </p:blipFill>
          <p:spPr>
            <a:xfrm>
              <a:off x="737" y="4617"/>
              <a:ext cx="1139" cy="1139"/>
            </a:xfrm>
            <a:prstGeom prst="rect">
              <a:avLst/>
            </a:prstGeom>
            <a:noFill/>
            <a:ln w="9525">
              <a:noFill/>
            </a:ln>
          </p:spPr>
        </p:pic>
        <p:sp>
          <p:nvSpPr>
            <p:cNvPr id="7" name="文本框 6"/>
            <p:cNvSpPr txBox="1"/>
            <p:nvPr/>
          </p:nvSpPr>
          <p:spPr>
            <a:xfrm>
              <a:off x="1018" y="5638"/>
              <a:ext cx="574"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13</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Variable </a:t>
            </a:r>
            <a:r>
              <a:rPr lang="en-US" altLang="zh-CN"/>
              <a:t>Rule</a:t>
            </a:r>
            <a:endParaRPr lang="en-US" altLang="zh-CN"/>
          </a:p>
        </p:txBody>
      </p:sp>
      <p:sp>
        <p:nvSpPr>
          <p:cNvPr id="3" name="内容占位符 2"/>
          <p:cNvSpPr>
            <a:spLocks noGrp="1"/>
          </p:cNvSpPr>
          <p:nvPr>
            <p:ph idx="1"/>
          </p:nvPr>
        </p:nvSpPr>
        <p:spPr/>
        <p:txBody>
          <a:bodyPr/>
          <a:p>
            <a:r>
              <a:rPr lang="en-US" altLang="zh-CN"/>
              <a:t>You can add variable sections to a URL. Your function then receives the as a keyword argument.</a:t>
            </a:r>
            <a:endParaRPr lang="en-US" altLang="zh-CN"/>
          </a:p>
        </p:txBody>
      </p:sp>
      <p:grpSp>
        <p:nvGrpSpPr>
          <p:cNvPr id="5" name="组合 4"/>
          <p:cNvGrpSpPr/>
          <p:nvPr/>
        </p:nvGrpSpPr>
        <p:grpSpPr>
          <a:xfrm>
            <a:off x="4211955" y="2427605"/>
            <a:ext cx="723265" cy="955040"/>
            <a:chOff x="737" y="4617"/>
            <a:chExt cx="1139" cy="1504"/>
          </a:xfrm>
        </p:grpSpPr>
        <p:pic>
          <p:nvPicPr>
            <p:cNvPr id="6" name="Picture 101"/>
            <p:cNvPicPr/>
            <p:nvPr/>
          </p:nvPicPr>
          <p:blipFill>
            <a:blip r:embed="rId1"/>
            <a:stretch>
              <a:fillRect/>
            </a:stretch>
          </p:blipFill>
          <p:spPr>
            <a:xfrm>
              <a:off x="737" y="4617"/>
              <a:ext cx="1139" cy="1139"/>
            </a:xfrm>
            <a:prstGeom prst="rect">
              <a:avLst/>
            </a:prstGeom>
            <a:noFill/>
            <a:ln w="9525">
              <a:noFill/>
            </a:ln>
          </p:spPr>
        </p:pic>
        <p:sp>
          <p:nvSpPr>
            <p:cNvPr id="7" name="文本框 6"/>
            <p:cNvSpPr txBox="1"/>
            <p:nvPr/>
          </p:nvSpPr>
          <p:spPr>
            <a:xfrm>
              <a:off x="1018" y="5638"/>
              <a:ext cx="574"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14</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Rendering Templates</a:t>
            </a:r>
            <a:endParaRPr lang="en-US" altLang="zh-CN"/>
          </a:p>
        </p:txBody>
      </p:sp>
      <p:sp>
        <p:nvSpPr>
          <p:cNvPr id="3" name="内容占位符 2"/>
          <p:cNvSpPr>
            <a:spLocks noGrp="1"/>
          </p:cNvSpPr>
          <p:nvPr>
            <p:ph idx="1"/>
          </p:nvPr>
        </p:nvSpPr>
        <p:spPr/>
        <p:txBody>
          <a:bodyPr/>
          <a:p>
            <a:r>
              <a:rPr lang="en-US" altLang="zh-CN"/>
              <a:t>Generating HTML from within Python is not fun, and actually pretty cumbersome because you have to do the HTML escaping on your own to keep the application secure. </a:t>
            </a:r>
            <a:endParaRPr lang="en-US" altLang="zh-CN"/>
          </a:p>
          <a:p>
            <a:r>
              <a:rPr lang="en-US" altLang="zh-CN"/>
              <a:t>Templates can be used to generate any type of text file. For web applications, you’ll primarily be generating HTML pages, but you can also generate markdown, plain text for emails, and anything else.</a:t>
            </a:r>
            <a:endParaRPr lang="en-US" altLang="zh-CN"/>
          </a:p>
          <a:p>
            <a:endParaRPr lang="en-US" altLang="zh-CN"/>
          </a:p>
          <a:p>
            <a:endParaRPr lang="en-US" altLang="zh-CN"/>
          </a:p>
        </p:txBody>
      </p:sp>
      <p:grpSp>
        <p:nvGrpSpPr>
          <p:cNvPr id="5" name="组合 4"/>
          <p:cNvGrpSpPr/>
          <p:nvPr/>
        </p:nvGrpSpPr>
        <p:grpSpPr>
          <a:xfrm>
            <a:off x="4211955" y="3288665"/>
            <a:ext cx="723265" cy="955040"/>
            <a:chOff x="737" y="4617"/>
            <a:chExt cx="1139" cy="1504"/>
          </a:xfrm>
        </p:grpSpPr>
        <p:pic>
          <p:nvPicPr>
            <p:cNvPr id="6" name="Picture 101"/>
            <p:cNvPicPr/>
            <p:nvPr/>
          </p:nvPicPr>
          <p:blipFill>
            <a:blip r:embed="rId1"/>
            <a:stretch>
              <a:fillRect/>
            </a:stretch>
          </p:blipFill>
          <p:spPr>
            <a:xfrm>
              <a:off x="737" y="4617"/>
              <a:ext cx="1139" cy="1139"/>
            </a:xfrm>
            <a:prstGeom prst="rect">
              <a:avLst/>
            </a:prstGeom>
            <a:noFill/>
            <a:ln w="9525">
              <a:noFill/>
            </a:ln>
          </p:spPr>
        </p:pic>
        <p:sp>
          <p:nvSpPr>
            <p:cNvPr id="7" name="文本框 6"/>
            <p:cNvSpPr txBox="1"/>
            <p:nvPr/>
          </p:nvSpPr>
          <p:spPr>
            <a:xfrm>
              <a:off x="1018" y="5638"/>
              <a:ext cx="574"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15</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Overview</a:t>
            </a:r>
            <a:endParaRPr lang="en-US" altLang="zh-CN"/>
          </a:p>
        </p:txBody>
      </p:sp>
      <p:sp>
        <p:nvSpPr>
          <p:cNvPr id="3" name="内容占位符 2"/>
          <p:cNvSpPr>
            <a:spLocks noGrp="1"/>
          </p:cNvSpPr>
          <p:nvPr>
            <p:ph idx="1"/>
          </p:nvPr>
        </p:nvSpPr>
        <p:spPr>
          <a:xfrm>
            <a:off x="347980" y="3467735"/>
            <a:ext cx="8446770" cy="1085850"/>
          </a:xfrm>
        </p:spPr>
        <p:txBody>
          <a:bodyPr/>
          <a:p>
            <a:r>
              <a:rPr lang="en-US" altLang="zh-CN" sz="1400"/>
              <a:t>A web server is computer software and underlying hardware that accepts requests via HTTP (the network protocol created to distribute web content).</a:t>
            </a:r>
            <a:endParaRPr lang="en-US" altLang="zh-CN" sz="1400"/>
          </a:p>
          <a:p>
            <a:r>
              <a:rPr lang="en-US" altLang="zh-CN" sz="1400"/>
              <a:t>A user agent, commonly a web browser or web crawler, initiates communication by making a request for a web page or other resource using HTTP, and the server responds with the content of that resource or an error message. </a:t>
            </a:r>
            <a:endParaRPr lang="en-US" altLang="zh-CN" sz="1400"/>
          </a:p>
          <a:p>
            <a:r>
              <a:rPr lang="en-US" altLang="zh-CN" sz="1400"/>
              <a:t>A web server can also accept and store resources sent from the user agent if configured to do so.</a:t>
            </a:r>
            <a:endParaRPr lang="en-US" altLang="zh-CN" sz="1400"/>
          </a:p>
        </p:txBody>
      </p:sp>
      <p:pic>
        <p:nvPicPr>
          <p:cNvPr id="6" name="图片 5" descr="Web_server_serving_static_content"/>
          <p:cNvPicPr>
            <a:picLocks noChangeAspect="1"/>
          </p:cNvPicPr>
          <p:nvPr/>
        </p:nvPicPr>
        <p:blipFill>
          <a:blip r:embed="rId1"/>
          <a:stretch>
            <a:fillRect/>
          </a:stretch>
        </p:blipFill>
        <p:spPr>
          <a:xfrm>
            <a:off x="2338705" y="700405"/>
            <a:ext cx="4200525" cy="27241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Receiving User Inputs</a:t>
            </a:r>
            <a:endParaRPr lang="en-US" altLang="zh-CN"/>
          </a:p>
        </p:txBody>
      </p:sp>
      <p:sp>
        <p:nvSpPr>
          <p:cNvPr id="3" name="内容占位符 2"/>
          <p:cNvSpPr>
            <a:spLocks noGrp="1"/>
          </p:cNvSpPr>
          <p:nvPr>
            <p:ph idx="1"/>
          </p:nvPr>
        </p:nvSpPr>
        <p:spPr/>
        <p:txBody>
          <a:bodyPr/>
          <a:p>
            <a:r>
              <a:rPr lang="en-US" altLang="zh-CN" sz="1400"/>
              <a:t>Get Method</a:t>
            </a:r>
            <a:endParaRPr lang="en-US" altLang="zh-CN" sz="1400"/>
          </a:p>
          <a:p>
            <a:pPr lvl="1"/>
            <a:r>
              <a:rPr lang="en-US" altLang="zh-CN" sz="1400"/>
              <a:t>GET is a request method in the HTTP protocol used to request access to a specific resource on a server. It is one of the most commonly used HTTP request methods, primarily used to retrieve data from a server.</a:t>
            </a:r>
            <a:endParaRPr lang="en-US" altLang="zh-CN" sz="1400"/>
          </a:p>
          <a:p>
            <a:pPr lvl="1"/>
            <a:r>
              <a:rPr lang="en-US" altLang="zh-CN" sz="1400"/>
              <a:t>Parameters are passed in the URL, which reduces security and imposes a request length limit.</a:t>
            </a:r>
            <a:endParaRPr lang="en-US" altLang="zh-CN" sz="1400"/>
          </a:p>
          <a:p>
            <a:r>
              <a:rPr lang="en-US" altLang="zh-CN" sz="1400"/>
              <a:t>Post Method</a:t>
            </a:r>
            <a:endParaRPr lang="en-US" altLang="zh-CN" sz="1400"/>
          </a:p>
          <a:p>
            <a:pPr lvl="1"/>
            <a:r>
              <a:rPr lang="en-US" altLang="zh-CN" sz="1400"/>
              <a:t>POST is also a request method in the HTTP protocol used to submit data to a server to create or update resources. It is commonly used for operations such as submitting form data and uploading files.</a:t>
            </a:r>
            <a:endParaRPr lang="en-US" altLang="zh-CN" sz="1400"/>
          </a:p>
          <a:p>
            <a:pPr lvl="1"/>
            <a:r>
              <a:rPr lang="en-US" altLang="zh-CN" sz="1400"/>
              <a:t>Parameters are passed in the request body, which provides increased security and an unlimited request length.</a:t>
            </a:r>
            <a:endParaRPr lang="en-US" altLang="zh-CN" sz="1400"/>
          </a:p>
        </p:txBody>
      </p:sp>
      <p:grpSp>
        <p:nvGrpSpPr>
          <p:cNvPr id="5" name="组合 4"/>
          <p:cNvGrpSpPr/>
          <p:nvPr/>
        </p:nvGrpSpPr>
        <p:grpSpPr>
          <a:xfrm>
            <a:off x="3996055" y="4045585"/>
            <a:ext cx="723265" cy="955040"/>
            <a:chOff x="737" y="4617"/>
            <a:chExt cx="1139" cy="1504"/>
          </a:xfrm>
        </p:grpSpPr>
        <p:pic>
          <p:nvPicPr>
            <p:cNvPr id="6" name="Picture 101"/>
            <p:cNvPicPr/>
            <p:nvPr/>
          </p:nvPicPr>
          <p:blipFill>
            <a:blip r:embed="rId1"/>
            <a:stretch>
              <a:fillRect/>
            </a:stretch>
          </p:blipFill>
          <p:spPr>
            <a:xfrm>
              <a:off x="737" y="4617"/>
              <a:ext cx="1139" cy="1139"/>
            </a:xfrm>
            <a:prstGeom prst="rect">
              <a:avLst/>
            </a:prstGeom>
            <a:noFill/>
            <a:ln w="9525">
              <a:noFill/>
            </a:ln>
          </p:spPr>
        </p:pic>
        <p:sp>
          <p:nvSpPr>
            <p:cNvPr id="7" name="文本框 6"/>
            <p:cNvSpPr txBox="1"/>
            <p:nvPr/>
          </p:nvSpPr>
          <p:spPr>
            <a:xfrm>
              <a:off x="1018" y="5638"/>
              <a:ext cx="574"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16</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Object-oriented Programming</a:t>
            </a:r>
            <a:endParaRPr lang="en-US" altLang="zh-CN"/>
          </a:p>
        </p:txBody>
      </p:sp>
      <p:sp>
        <p:nvSpPr>
          <p:cNvPr id="3" name="内容占位符 2"/>
          <p:cNvSpPr>
            <a:spLocks noGrp="1"/>
          </p:cNvSpPr>
          <p:nvPr>
            <p:ph idx="1"/>
          </p:nvPr>
        </p:nvSpPr>
        <p:spPr/>
        <p:txBody>
          <a:bodyPr/>
          <a:p>
            <a:r>
              <a:rPr lang="en-US" altLang="zh-CN"/>
              <a:t>Object-oriented programming (OOP) is a programming paradigm based on the object – a software entity that encapsulates data and function(s). </a:t>
            </a:r>
            <a:endParaRPr lang="en-US" altLang="zh-CN"/>
          </a:p>
          <a:p>
            <a:r>
              <a:rPr lang="en-US" altLang="zh-CN"/>
              <a:t>An OOP computer program consists of objects that interact with one another.</a:t>
            </a:r>
            <a:endParaRPr lang="en-US" altLang="zh-CN"/>
          </a:p>
          <a:p>
            <a:r>
              <a:rPr lang="en-US" altLang="zh-CN"/>
              <a:t>Main features: Encapsulation, Inheritance, and Polymorphism</a:t>
            </a:r>
            <a:endParaRPr lang="en-US" altLang="zh-CN"/>
          </a:p>
        </p:txBody>
      </p:sp>
      <p:grpSp>
        <p:nvGrpSpPr>
          <p:cNvPr id="4" name="组合 3"/>
          <p:cNvGrpSpPr/>
          <p:nvPr/>
        </p:nvGrpSpPr>
        <p:grpSpPr>
          <a:xfrm>
            <a:off x="4068445" y="3004185"/>
            <a:ext cx="722630" cy="954405"/>
            <a:chOff x="737" y="4617"/>
            <a:chExt cx="1138" cy="1503"/>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1077" y="5638"/>
              <a:ext cx="457"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defRPr/>
            </a:pPr>
            <a:r>
              <a:rPr lang="en-US" dirty="0"/>
              <a:t>Object Orientation</a:t>
            </a:r>
            <a:endParaRPr lang="en-US" dirty="0"/>
          </a:p>
        </p:txBody>
      </p:sp>
      <p:sp>
        <p:nvSpPr>
          <p:cNvPr id="8195" name="Rectangle 3"/>
          <p:cNvSpPr>
            <a:spLocks noGrp="1" noChangeArrowheads="1"/>
          </p:cNvSpPr>
          <p:nvPr>
            <p:ph idx="1"/>
          </p:nvPr>
        </p:nvSpPr>
        <p:spPr>
          <a:xfrm>
            <a:off x="1649028" y="826873"/>
            <a:ext cx="5845945" cy="4025979"/>
          </a:xfrm>
        </p:spPr>
        <p:txBody>
          <a:bodyPr/>
          <a:lstStyle/>
          <a:p>
            <a:r>
              <a:rPr lang="en-US" altLang="en-US" sz="1200" b="1" dirty="0">
                <a:solidFill>
                  <a:srgbClr val="002060"/>
                </a:solidFill>
              </a:rPr>
              <a:t>Object-relational data model </a:t>
            </a:r>
            <a:r>
              <a:rPr lang="en-US" altLang="en-US" sz="1200" dirty="0"/>
              <a:t>provides richer type system </a:t>
            </a:r>
            <a:endParaRPr lang="en-US" altLang="en-US" sz="1200" dirty="0"/>
          </a:p>
          <a:p>
            <a:pPr lvl="1"/>
            <a:r>
              <a:rPr lang="en-US" altLang="en-US" sz="1200" dirty="0"/>
              <a:t>with complex data types and object orientation</a:t>
            </a:r>
            <a:endParaRPr lang="en-US" altLang="en-US" sz="1200" dirty="0"/>
          </a:p>
          <a:p>
            <a:r>
              <a:rPr lang="en-US" altLang="en-US" sz="1200" dirty="0"/>
              <a:t>Applications are often written in object-oriented programming languages</a:t>
            </a:r>
            <a:endParaRPr lang="en-US" altLang="en-US" sz="1200" dirty="0"/>
          </a:p>
          <a:p>
            <a:pPr lvl="1"/>
            <a:r>
              <a:rPr lang="en-US" altLang="en-US" sz="1200" dirty="0"/>
              <a:t>Type system does not match relational type system</a:t>
            </a:r>
            <a:endParaRPr lang="en-US" altLang="en-US" sz="1200" dirty="0"/>
          </a:p>
          <a:p>
            <a:pPr lvl="1"/>
            <a:r>
              <a:rPr lang="en-US" altLang="en-US" sz="1200" dirty="0"/>
              <a:t>Switching between imperative language and SQL is troublesome</a:t>
            </a:r>
            <a:endParaRPr lang="en-US" altLang="en-US" sz="1200" dirty="0"/>
          </a:p>
          <a:p>
            <a:r>
              <a:rPr lang="en-US" altLang="en-US" sz="1200" dirty="0"/>
              <a:t>Approaches for integrating object-orientation with databases</a:t>
            </a:r>
            <a:endParaRPr lang="en-US" altLang="en-US" sz="1200" dirty="0"/>
          </a:p>
          <a:p>
            <a:pPr lvl="1"/>
            <a:r>
              <a:rPr lang="en-US" altLang="en-US" sz="1200" dirty="0"/>
              <a:t>Build an </a:t>
            </a:r>
            <a:r>
              <a:rPr lang="en-US" altLang="en-US" sz="1200" b="1" dirty="0">
                <a:solidFill>
                  <a:srgbClr val="002060"/>
                </a:solidFill>
              </a:rPr>
              <a:t>object-relational</a:t>
            </a:r>
            <a:r>
              <a:rPr lang="en-US" altLang="en-US" sz="1200" b="1" dirty="0"/>
              <a:t> </a:t>
            </a:r>
            <a:r>
              <a:rPr lang="en-US" altLang="en-US" sz="1200" b="1" dirty="0">
                <a:solidFill>
                  <a:srgbClr val="002060"/>
                </a:solidFill>
              </a:rPr>
              <a:t>database</a:t>
            </a:r>
            <a:r>
              <a:rPr lang="en-US" altLang="en-US" sz="1200" dirty="0"/>
              <a:t>, adding object-oriented features to a relational database</a:t>
            </a:r>
            <a:endParaRPr lang="en-US" altLang="en-US" sz="1200" dirty="0"/>
          </a:p>
          <a:p>
            <a:pPr lvl="1"/>
            <a:r>
              <a:rPr lang="en-US" altLang="en-US" sz="1200" dirty="0"/>
              <a:t>Automatically convert data between programming language model and relational model; data conversion specified by </a:t>
            </a:r>
            <a:r>
              <a:rPr lang="en-US" altLang="en-US" sz="1200" b="1" dirty="0">
                <a:solidFill>
                  <a:srgbClr val="002060"/>
                </a:solidFill>
              </a:rPr>
              <a:t>object-relational mapping</a:t>
            </a:r>
            <a:endParaRPr lang="en-US" altLang="en-US" sz="1200" b="1" dirty="0">
              <a:solidFill>
                <a:srgbClr val="002060"/>
              </a:solidFill>
            </a:endParaRPr>
          </a:p>
          <a:p>
            <a:pPr lvl="1"/>
            <a:r>
              <a:rPr lang="en-US" altLang="en-US" sz="1200" dirty="0"/>
              <a:t>Build an </a:t>
            </a:r>
            <a:r>
              <a:rPr lang="en-US" altLang="en-US" sz="1200" b="1" dirty="0">
                <a:solidFill>
                  <a:srgbClr val="002060"/>
                </a:solidFill>
              </a:rPr>
              <a:t>object-oriented database </a:t>
            </a:r>
            <a:r>
              <a:rPr lang="en-US" altLang="en-US" sz="1200" dirty="0"/>
              <a:t>that natively supports object-oriented data and direct access from programming language</a:t>
            </a:r>
            <a:endParaRPr lang="en-US" alt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Object-Relational Mapping</a:t>
            </a:r>
            <a:endParaRPr lang="en-IN" dirty="0"/>
          </a:p>
        </p:txBody>
      </p:sp>
      <p:sp>
        <p:nvSpPr>
          <p:cNvPr id="3" name="Content Placeholder 2"/>
          <p:cNvSpPr>
            <a:spLocks noGrp="1"/>
          </p:cNvSpPr>
          <p:nvPr>
            <p:ph idx="1"/>
          </p:nvPr>
        </p:nvSpPr>
        <p:spPr>
          <a:xfrm>
            <a:off x="1662344" y="826873"/>
            <a:ext cx="6114819" cy="4025979"/>
          </a:xfrm>
        </p:spPr>
        <p:txBody>
          <a:bodyPr/>
          <a:lstStyle/>
          <a:p>
            <a:r>
              <a:rPr lang="en-IN" sz="1400" dirty="0"/>
              <a:t>Object-relational mapping (ORM) systems allow </a:t>
            </a:r>
            <a:endParaRPr lang="en-IN" sz="1400" dirty="0"/>
          </a:p>
          <a:p>
            <a:pPr lvl="1"/>
            <a:r>
              <a:rPr lang="en-IN" sz="1400" dirty="0"/>
              <a:t>Specification of mapping between programming language objects and database tuples </a:t>
            </a:r>
            <a:endParaRPr lang="en-IN" sz="1400" dirty="0"/>
          </a:p>
          <a:p>
            <a:pPr lvl="1"/>
            <a:r>
              <a:rPr lang="en-IN" sz="1400" dirty="0"/>
              <a:t>Automatic creation of database tuples upon creation of objects </a:t>
            </a:r>
            <a:endParaRPr lang="en-IN" sz="1400" dirty="0"/>
          </a:p>
          <a:p>
            <a:pPr lvl="1"/>
            <a:r>
              <a:rPr lang="en-IN" sz="1400" dirty="0"/>
              <a:t>Automatic update/delete of database tuples when objects are update/deleted</a:t>
            </a:r>
            <a:endParaRPr lang="en-IN" sz="1400" dirty="0"/>
          </a:p>
          <a:p>
            <a:pPr lvl="1"/>
            <a:r>
              <a:rPr lang="en-IN" sz="1400" dirty="0"/>
              <a:t>Interface to retrieve objects satisfying specified conditions</a:t>
            </a:r>
            <a:endParaRPr lang="en-IN" sz="1400" dirty="0"/>
          </a:p>
          <a:p>
            <a:pPr lvl="2"/>
            <a:r>
              <a:rPr lang="en-IN" sz="1400" dirty="0"/>
              <a:t>Tuples in database are queried, and object created from the tuples</a:t>
            </a:r>
            <a:endParaRPr lang="en-IN" sz="1400" dirty="0"/>
          </a:p>
          <a:p>
            <a:r>
              <a:rPr lang="en-IN" sz="1400" dirty="0"/>
              <a:t>Details in Section 9.6.2</a:t>
            </a:r>
            <a:endParaRPr lang="en-IN" sz="1400" dirty="0"/>
          </a:p>
          <a:p>
            <a:pPr lvl="1"/>
            <a:r>
              <a:rPr lang="en-IN" sz="1400" dirty="0"/>
              <a:t>Hibernate ORM for Java</a:t>
            </a:r>
            <a:endParaRPr lang="en-IN" sz="1400" dirty="0"/>
          </a:p>
          <a:p>
            <a:pPr lvl="1"/>
            <a:r>
              <a:rPr lang="en-IN" sz="1400" dirty="0"/>
              <a:t>Django ORM for Python</a:t>
            </a:r>
            <a:endParaRPr lang="en-IN"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Object-Relational Database Systems</a:t>
            </a:r>
            <a:endParaRPr lang="en-IN" dirty="0"/>
          </a:p>
        </p:txBody>
      </p:sp>
      <p:sp>
        <p:nvSpPr>
          <p:cNvPr id="3" name="Content Placeholder 2"/>
          <p:cNvSpPr>
            <a:spLocks noGrp="1"/>
          </p:cNvSpPr>
          <p:nvPr>
            <p:ph idx="1"/>
          </p:nvPr>
        </p:nvSpPr>
        <p:spPr>
          <a:xfrm>
            <a:off x="1669002" y="826873"/>
            <a:ext cx="6108161" cy="4025979"/>
          </a:xfrm>
        </p:spPr>
        <p:txBody>
          <a:bodyPr/>
          <a:lstStyle/>
          <a:p>
            <a:r>
              <a:rPr lang="en-IN" sz="1200" dirty="0"/>
              <a:t>User-defined types</a:t>
            </a:r>
            <a:endParaRPr lang="en-IN" sz="1200" dirty="0"/>
          </a:p>
          <a:p>
            <a:pPr lvl="1"/>
            <a:r>
              <a:rPr lang="en-US" sz="1200" b="1" dirty="0"/>
              <a:t>create type </a:t>
            </a:r>
            <a:r>
              <a:rPr lang="en-US" sz="1200" i="1" dirty="0"/>
              <a:t>Person</a:t>
            </a:r>
            <a:br>
              <a:rPr lang="en-US" sz="1200" i="1" dirty="0"/>
            </a:br>
            <a:r>
              <a:rPr lang="en-US" sz="1200" i="1" dirty="0"/>
              <a:t>    </a:t>
            </a:r>
            <a:r>
              <a:rPr lang="en-US" sz="1200" dirty="0"/>
              <a:t>(</a:t>
            </a:r>
            <a:r>
              <a:rPr lang="en-US" sz="1200" i="1" dirty="0"/>
              <a:t>ID </a:t>
            </a:r>
            <a:r>
              <a:rPr lang="en-US" sz="1200" b="1" dirty="0"/>
              <a:t>varchar</a:t>
            </a:r>
            <a:r>
              <a:rPr lang="en-US" sz="1200" dirty="0"/>
              <a:t>(20) </a:t>
            </a:r>
            <a:r>
              <a:rPr lang="en-US" sz="1200" b="1" dirty="0"/>
              <a:t>primary key</a:t>
            </a:r>
            <a:r>
              <a:rPr lang="en-US" sz="1200" dirty="0"/>
              <a:t>,</a:t>
            </a:r>
            <a:br>
              <a:rPr lang="en-US" sz="1200" dirty="0"/>
            </a:br>
            <a:r>
              <a:rPr lang="en-US" sz="1200" dirty="0"/>
              <a:t>     </a:t>
            </a:r>
            <a:r>
              <a:rPr lang="en-US" sz="1200" i="1" dirty="0"/>
              <a:t>name </a:t>
            </a:r>
            <a:r>
              <a:rPr lang="en-US" sz="1200" b="1" dirty="0"/>
              <a:t>varchar</a:t>
            </a:r>
            <a:r>
              <a:rPr lang="en-US" sz="1200" dirty="0"/>
              <a:t>(20),</a:t>
            </a:r>
            <a:br>
              <a:rPr lang="en-US" sz="1200" dirty="0"/>
            </a:br>
            <a:r>
              <a:rPr lang="en-US" sz="1200" dirty="0"/>
              <a:t>     </a:t>
            </a:r>
            <a:r>
              <a:rPr lang="en-US" sz="1200" i="1" dirty="0"/>
              <a:t>address </a:t>
            </a:r>
            <a:r>
              <a:rPr lang="en-US" sz="1200" b="1" dirty="0"/>
              <a:t>varchar</a:t>
            </a:r>
            <a:r>
              <a:rPr lang="en-US" sz="1200" dirty="0"/>
              <a:t>(20))  </a:t>
            </a:r>
            <a:r>
              <a:rPr lang="en-US" sz="1200" b="1" dirty="0"/>
              <a:t>ref from</a:t>
            </a:r>
            <a:r>
              <a:rPr lang="en-US" sz="1200" dirty="0"/>
              <a:t>(</a:t>
            </a:r>
            <a:r>
              <a:rPr lang="en-US" sz="1200" i="1" dirty="0"/>
              <a:t>ID</a:t>
            </a:r>
            <a:r>
              <a:rPr lang="en-US" sz="1200" dirty="0"/>
              <a:t>);  /* More on this later */</a:t>
            </a:r>
            <a:br>
              <a:rPr lang="en-US" sz="1200" dirty="0"/>
            </a:br>
            <a:r>
              <a:rPr lang="en-US" sz="1200" b="1" dirty="0"/>
              <a:t>create table </a:t>
            </a:r>
            <a:r>
              <a:rPr lang="en-US" sz="1200" i="1" dirty="0"/>
              <a:t>people </a:t>
            </a:r>
            <a:r>
              <a:rPr lang="en-US" sz="1200" b="1" dirty="0"/>
              <a:t>of </a:t>
            </a:r>
            <a:r>
              <a:rPr lang="en-US" sz="1200" i="1" dirty="0"/>
              <a:t>Person</a:t>
            </a:r>
            <a:r>
              <a:rPr lang="en-US" sz="1200" dirty="0"/>
              <a:t>;</a:t>
            </a:r>
            <a:endParaRPr lang="en-US" sz="1200" dirty="0"/>
          </a:p>
          <a:p>
            <a:r>
              <a:rPr lang="en-US" sz="1200" dirty="0"/>
              <a:t>Table types</a:t>
            </a:r>
            <a:endParaRPr lang="en-US" sz="1200" b="1" dirty="0"/>
          </a:p>
          <a:p>
            <a:pPr lvl="1"/>
            <a:r>
              <a:rPr lang="en-US" sz="1200" b="1" dirty="0"/>
              <a:t> create type </a:t>
            </a:r>
            <a:r>
              <a:rPr lang="en-US" sz="1200" i="1" dirty="0"/>
              <a:t>interest </a:t>
            </a:r>
            <a:r>
              <a:rPr lang="en-US" sz="1200" b="1" dirty="0"/>
              <a:t>as table </a:t>
            </a:r>
            <a:r>
              <a:rPr lang="en-US" sz="1200" dirty="0"/>
              <a:t>(</a:t>
            </a:r>
            <a:br>
              <a:rPr lang="en-US" sz="1200" dirty="0"/>
            </a:br>
            <a:r>
              <a:rPr lang="en-US" sz="1200" dirty="0"/>
              <a:t>     </a:t>
            </a:r>
            <a:r>
              <a:rPr lang="en-US" sz="1200" i="1" dirty="0"/>
              <a:t>topic </a:t>
            </a:r>
            <a:r>
              <a:rPr lang="en-US" sz="1200" b="1" dirty="0"/>
              <a:t>varchar</a:t>
            </a:r>
            <a:r>
              <a:rPr lang="en-US" sz="1200" dirty="0"/>
              <a:t>(20),</a:t>
            </a:r>
            <a:br>
              <a:rPr lang="en-US" sz="1200" dirty="0"/>
            </a:br>
            <a:r>
              <a:rPr lang="en-US" sz="1200" dirty="0"/>
              <a:t>     </a:t>
            </a:r>
            <a:r>
              <a:rPr lang="en-US" sz="1200" i="1" dirty="0" err="1"/>
              <a:t>degree_of_interest</a:t>
            </a:r>
            <a:r>
              <a:rPr lang="en-US" sz="1200" i="1" dirty="0"/>
              <a:t> </a:t>
            </a:r>
            <a:r>
              <a:rPr lang="en-US" sz="1200" b="1" dirty="0"/>
              <a:t>int</a:t>
            </a:r>
            <a:r>
              <a:rPr lang="en-US" sz="1200" dirty="0"/>
              <a:t>);</a:t>
            </a:r>
            <a:br>
              <a:rPr lang="en-US" sz="1200" dirty="0"/>
            </a:br>
            <a:r>
              <a:rPr lang="en-US" sz="1200" b="1" dirty="0"/>
              <a:t>create table </a:t>
            </a:r>
            <a:r>
              <a:rPr lang="en-US" sz="1200" i="1" dirty="0"/>
              <a:t>users </a:t>
            </a:r>
            <a:r>
              <a:rPr lang="en-US" sz="1200" dirty="0"/>
              <a:t>(</a:t>
            </a:r>
            <a:br>
              <a:rPr lang="en-US" sz="1200" dirty="0"/>
            </a:br>
            <a:r>
              <a:rPr lang="en-US" sz="1200" dirty="0"/>
              <a:t>     </a:t>
            </a:r>
            <a:r>
              <a:rPr lang="en-US" sz="1200" i="1" dirty="0"/>
              <a:t>ID </a:t>
            </a:r>
            <a:r>
              <a:rPr lang="en-US" sz="1200" b="1" dirty="0"/>
              <a:t>varchar</a:t>
            </a:r>
            <a:r>
              <a:rPr lang="en-US" sz="1200" dirty="0"/>
              <a:t>(20),</a:t>
            </a:r>
            <a:br>
              <a:rPr lang="en-US" sz="1200" dirty="0"/>
            </a:br>
            <a:r>
              <a:rPr lang="en-US" sz="1200" dirty="0"/>
              <a:t>     </a:t>
            </a:r>
            <a:r>
              <a:rPr lang="en-US" sz="1200" i="1" dirty="0"/>
              <a:t>name </a:t>
            </a:r>
            <a:r>
              <a:rPr lang="en-US" sz="1200" b="1" dirty="0"/>
              <a:t>varchar</a:t>
            </a:r>
            <a:r>
              <a:rPr lang="en-US" sz="1200" dirty="0"/>
              <a:t>(20),</a:t>
            </a:r>
            <a:br>
              <a:rPr lang="en-US" sz="1200" dirty="0"/>
            </a:br>
            <a:r>
              <a:rPr lang="en-US" sz="1200" dirty="0"/>
              <a:t>     </a:t>
            </a:r>
            <a:r>
              <a:rPr lang="en-US" sz="1200" i="1" dirty="0"/>
              <a:t>interests interest</a:t>
            </a:r>
            <a:r>
              <a:rPr lang="en-US" sz="1200" dirty="0"/>
              <a:t>); </a:t>
            </a:r>
            <a:endParaRPr lang="en-US" sz="1200" dirty="0"/>
          </a:p>
          <a:p>
            <a:br>
              <a:rPr lang="en-US" sz="1200" dirty="0"/>
            </a:br>
            <a:endParaRPr lang="en-US" sz="1200" dirty="0"/>
          </a:p>
        </p:txBody>
      </p:sp>
      <p:grpSp>
        <p:nvGrpSpPr>
          <p:cNvPr id="4" name="组合 3"/>
          <p:cNvGrpSpPr/>
          <p:nvPr/>
        </p:nvGrpSpPr>
        <p:grpSpPr>
          <a:xfrm>
            <a:off x="683895" y="1131570"/>
            <a:ext cx="723265" cy="955040"/>
            <a:chOff x="737" y="4617"/>
            <a:chExt cx="1139" cy="1504"/>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1077" y="5638"/>
              <a:ext cx="457"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2</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 and Table Inheritance</a:t>
            </a:r>
            <a:endParaRPr lang="en-IN" dirty="0"/>
          </a:p>
        </p:txBody>
      </p:sp>
      <p:sp>
        <p:nvSpPr>
          <p:cNvPr id="3" name="Content Placeholder 2"/>
          <p:cNvSpPr>
            <a:spLocks noGrp="1"/>
          </p:cNvSpPr>
          <p:nvPr>
            <p:ph idx="1"/>
          </p:nvPr>
        </p:nvSpPr>
        <p:spPr>
          <a:xfrm>
            <a:off x="1662344" y="826873"/>
            <a:ext cx="6114819" cy="4025979"/>
          </a:xfrm>
        </p:spPr>
        <p:txBody>
          <a:bodyPr/>
          <a:lstStyle/>
          <a:p>
            <a:r>
              <a:rPr lang="en-IN" sz="1200" dirty="0"/>
              <a:t>Type inheritance</a:t>
            </a:r>
            <a:endParaRPr lang="en-IN" sz="1200" dirty="0"/>
          </a:p>
          <a:p>
            <a:pPr lvl="1"/>
            <a:r>
              <a:rPr lang="en-US" sz="1200" b="1" dirty="0"/>
              <a:t>create type </a:t>
            </a:r>
            <a:r>
              <a:rPr lang="en-US" sz="1200" i="1" dirty="0"/>
              <a:t>Student </a:t>
            </a:r>
            <a:r>
              <a:rPr lang="en-US" sz="1200" b="1" dirty="0"/>
              <a:t>under </a:t>
            </a:r>
            <a:r>
              <a:rPr lang="en-US" sz="1200" i="1" dirty="0"/>
              <a:t>Person</a:t>
            </a:r>
            <a:br>
              <a:rPr lang="en-US" sz="1200" i="1" dirty="0"/>
            </a:br>
            <a:r>
              <a:rPr lang="en-US" sz="1200" dirty="0"/>
              <a:t>(</a:t>
            </a:r>
            <a:r>
              <a:rPr lang="en-US" sz="1200" i="1" dirty="0"/>
              <a:t>degree </a:t>
            </a:r>
            <a:r>
              <a:rPr lang="en-US" sz="1200" b="1" dirty="0"/>
              <a:t>varchar</a:t>
            </a:r>
            <a:r>
              <a:rPr lang="en-US" sz="1200" dirty="0"/>
              <a:t>(20)) ;</a:t>
            </a:r>
            <a:br>
              <a:rPr lang="en-US" sz="1200" dirty="0"/>
            </a:br>
            <a:r>
              <a:rPr lang="en-US" sz="1200" b="1" dirty="0"/>
              <a:t>create type </a:t>
            </a:r>
            <a:r>
              <a:rPr lang="en-US" sz="1200" i="1" dirty="0"/>
              <a:t>Teacher </a:t>
            </a:r>
            <a:r>
              <a:rPr lang="en-US" sz="1200" b="1" dirty="0"/>
              <a:t>under </a:t>
            </a:r>
            <a:r>
              <a:rPr lang="en-US" sz="1200" i="1" dirty="0"/>
              <a:t>Person</a:t>
            </a:r>
            <a:br>
              <a:rPr lang="en-US" sz="1200" i="1" dirty="0"/>
            </a:br>
            <a:r>
              <a:rPr lang="en-US" sz="1200" dirty="0"/>
              <a:t>(</a:t>
            </a:r>
            <a:r>
              <a:rPr lang="en-US" sz="1200" i="1" dirty="0"/>
              <a:t>salary </a:t>
            </a:r>
            <a:r>
              <a:rPr lang="en-US" sz="1200" b="1" dirty="0"/>
              <a:t>integer</a:t>
            </a:r>
            <a:r>
              <a:rPr lang="en-US" sz="1200" dirty="0"/>
              <a:t>);</a:t>
            </a:r>
            <a:endParaRPr lang="en-US" sz="1200" dirty="0"/>
          </a:p>
          <a:p>
            <a:r>
              <a:rPr lang="en-US" sz="1200" dirty="0"/>
              <a:t>Table inheritance syntax in PostgreSQL and oracle</a:t>
            </a:r>
            <a:endParaRPr lang="en-US" sz="1200" dirty="0"/>
          </a:p>
          <a:p>
            <a:pPr lvl="1"/>
            <a:r>
              <a:rPr lang="en-US" sz="1200" b="1" dirty="0"/>
              <a:t>create table </a:t>
            </a:r>
            <a:r>
              <a:rPr lang="en-US" sz="1200" i="1" dirty="0"/>
              <a:t>students</a:t>
            </a:r>
            <a:br>
              <a:rPr lang="en-US" sz="1200" i="1" dirty="0"/>
            </a:br>
            <a:r>
              <a:rPr lang="en-US" sz="1200" i="1" dirty="0"/>
              <a:t>    </a:t>
            </a:r>
            <a:r>
              <a:rPr lang="en-US" sz="1200" dirty="0"/>
              <a:t>(</a:t>
            </a:r>
            <a:r>
              <a:rPr lang="en-US" sz="1200" i="1" dirty="0"/>
              <a:t>degree </a:t>
            </a:r>
            <a:r>
              <a:rPr lang="en-US" sz="1200" b="1" dirty="0"/>
              <a:t>varchar</a:t>
            </a:r>
            <a:r>
              <a:rPr lang="en-US" sz="1200" dirty="0"/>
              <a:t>(20))</a:t>
            </a:r>
            <a:br>
              <a:rPr lang="en-US" sz="1200" dirty="0"/>
            </a:br>
            <a:r>
              <a:rPr lang="en-US" sz="1200" dirty="0"/>
              <a:t>    </a:t>
            </a:r>
            <a:r>
              <a:rPr lang="en-US" sz="1200" b="1" dirty="0"/>
              <a:t>inherits </a:t>
            </a:r>
            <a:r>
              <a:rPr lang="en-US" sz="1200" i="1" dirty="0"/>
              <a:t>people</a:t>
            </a:r>
            <a:r>
              <a:rPr lang="en-US" sz="1200" dirty="0"/>
              <a:t>;</a:t>
            </a:r>
            <a:br>
              <a:rPr lang="en-US" sz="1200" dirty="0"/>
            </a:br>
            <a:r>
              <a:rPr lang="en-US" sz="1200" b="1" dirty="0"/>
              <a:t>create table </a:t>
            </a:r>
            <a:r>
              <a:rPr lang="en-US" sz="1200" i="1" dirty="0"/>
              <a:t>teachers</a:t>
            </a:r>
            <a:br>
              <a:rPr lang="en-US" sz="1200" i="1" dirty="0"/>
            </a:br>
            <a:r>
              <a:rPr lang="en-US" sz="1200" i="1" dirty="0"/>
              <a:t>    </a:t>
            </a:r>
            <a:r>
              <a:rPr lang="en-US" sz="1200" dirty="0"/>
              <a:t>(</a:t>
            </a:r>
            <a:r>
              <a:rPr lang="en-US" sz="1200" i="1" dirty="0"/>
              <a:t>salary </a:t>
            </a:r>
            <a:r>
              <a:rPr lang="en-US" sz="1200" b="1" dirty="0"/>
              <a:t>integer</a:t>
            </a:r>
            <a:r>
              <a:rPr lang="en-US" sz="1200" dirty="0"/>
              <a:t>)</a:t>
            </a:r>
            <a:br>
              <a:rPr lang="en-US" sz="1200" dirty="0"/>
            </a:br>
            <a:r>
              <a:rPr lang="en-US" sz="1200" dirty="0"/>
              <a:t>    </a:t>
            </a:r>
            <a:r>
              <a:rPr lang="en-US" sz="1200" b="1" dirty="0"/>
              <a:t>inherits </a:t>
            </a:r>
            <a:r>
              <a:rPr lang="en-US" sz="1200" i="1" dirty="0"/>
              <a:t>people</a:t>
            </a:r>
            <a:r>
              <a:rPr lang="en-US" sz="1200" dirty="0"/>
              <a:t>; </a:t>
            </a:r>
            <a:endParaRPr lang="en-US" sz="1200" dirty="0"/>
          </a:p>
          <a:p>
            <a:pPr lvl="1"/>
            <a:r>
              <a:rPr lang="en-US" sz="1200" b="1" dirty="0"/>
              <a:t>create table </a:t>
            </a:r>
            <a:r>
              <a:rPr lang="en-US" sz="1200" i="1" dirty="0"/>
              <a:t>people </a:t>
            </a:r>
            <a:r>
              <a:rPr lang="en-US" sz="1200" b="1" dirty="0"/>
              <a:t>of </a:t>
            </a:r>
            <a:r>
              <a:rPr lang="en-US" sz="1200" i="1" dirty="0"/>
              <a:t>Person</a:t>
            </a:r>
            <a:r>
              <a:rPr lang="en-US" sz="1200" dirty="0"/>
              <a:t>;</a:t>
            </a:r>
            <a:br>
              <a:rPr lang="en-US" sz="1200" dirty="0"/>
            </a:br>
            <a:r>
              <a:rPr lang="en-US" sz="1200" b="1" dirty="0"/>
              <a:t>create table </a:t>
            </a:r>
            <a:r>
              <a:rPr lang="en-US" sz="1200" i="1" dirty="0"/>
              <a:t>students </a:t>
            </a:r>
            <a:r>
              <a:rPr lang="en-US" sz="1200" b="1" dirty="0"/>
              <a:t>of </a:t>
            </a:r>
            <a:r>
              <a:rPr lang="en-US" sz="1200" i="1" dirty="0"/>
              <a:t>Student</a:t>
            </a:r>
            <a:br>
              <a:rPr lang="en-US" sz="1200" i="1" dirty="0"/>
            </a:br>
            <a:r>
              <a:rPr lang="en-US" sz="1200" i="1" dirty="0"/>
              <a:t>    </a:t>
            </a:r>
            <a:r>
              <a:rPr lang="en-US" sz="1200" b="1" dirty="0"/>
              <a:t>under </a:t>
            </a:r>
            <a:r>
              <a:rPr lang="en-US" sz="1200" i="1" dirty="0"/>
              <a:t>people</a:t>
            </a:r>
            <a:r>
              <a:rPr lang="en-US" sz="1200" dirty="0"/>
              <a:t>;</a:t>
            </a:r>
            <a:br>
              <a:rPr lang="en-US" sz="1200" dirty="0"/>
            </a:br>
            <a:r>
              <a:rPr lang="en-US" sz="1200" b="1" dirty="0"/>
              <a:t>create table </a:t>
            </a:r>
            <a:r>
              <a:rPr lang="en-US" sz="1200" i="1" dirty="0"/>
              <a:t>teachers </a:t>
            </a:r>
            <a:r>
              <a:rPr lang="en-US" sz="1200" b="1" dirty="0"/>
              <a:t>of </a:t>
            </a:r>
            <a:r>
              <a:rPr lang="en-US" sz="1200" i="1" dirty="0"/>
              <a:t>Teacher</a:t>
            </a:r>
            <a:br>
              <a:rPr lang="en-US" sz="1200" i="1" dirty="0"/>
            </a:br>
            <a:r>
              <a:rPr lang="en-US" sz="1200" i="1" dirty="0"/>
              <a:t>    </a:t>
            </a:r>
            <a:r>
              <a:rPr lang="en-US" sz="1200" b="1" dirty="0"/>
              <a:t>under </a:t>
            </a:r>
            <a:r>
              <a:rPr lang="en-US" sz="1200" i="1" dirty="0"/>
              <a:t>people</a:t>
            </a:r>
            <a:r>
              <a:rPr lang="en-US" sz="1200" dirty="0"/>
              <a:t>; </a:t>
            </a:r>
            <a:br>
              <a:rPr lang="en-US" sz="1200" dirty="0"/>
            </a:br>
            <a:br>
              <a:rPr lang="en-US" sz="1200" dirty="0"/>
            </a:br>
            <a:endParaRPr lang="en-US" sz="1200" dirty="0"/>
          </a:p>
        </p:txBody>
      </p:sp>
      <p:grpSp>
        <p:nvGrpSpPr>
          <p:cNvPr id="4" name="组合 3"/>
          <p:cNvGrpSpPr/>
          <p:nvPr/>
        </p:nvGrpSpPr>
        <p:grpSpPr>
          <a:xfrm>
            <a:off x="683895" y="1131570"/>
            <a:ext cx="723265" cy="955040"/>
            <a:chOff x="737" y="4617"/>
            <a:chExt cx="1139" cy="1504"/>
          </a:xfrm>
        </p:grpSpPr>
        <p:pic>
          <p:nvPicPr>
            <p:cNvPr id="6" name="Picture 101"/>
            <p:cNvPicPr/>
            <p:nvPr/>
          </p:nvPicPr>
          <p:blipFill>
            <a:blip r:embed="rId1"/>
            <a:stretch>
              <a:fillRect/>
            </a:stretch>
          </p:blipFill>
          <p:spPr>
            <a:xfrm>
              <a:off x="737" y="4617"/>
              <a:ext cx="1139" cy="1139"/>
            </a:xfrm>
            <a:prstGeom prst="rect">
              <a:avLst/>
            </a:prstGeom>
            <a:noFill/>
            <a:ln w="9525">
              <a:noFill/>
            </a:ln>
          </p:spPr>
        </p:pic>
        <p:sp>
          <p:nvSpPr>
            <p:cNvPr id="7" name="文本框 6"/>
            <p:cNvSpPr txBox="1"/>
            <p:nvPr/>
          </p:nvSpPr>
          <p:spPr>
            <a:xfrm>
              <a:off x="1077" y="5638"/>
              <a:ext cx="457"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3</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 Types</a:t>
            </a:r>
            <a:endParaRPr lang="en-IN" dirty="0"/>
          </a:p>
        </p:txBody>
      </p:sp>
      <p:sp>
        <p:nvSpPr>
          <p:cNvPr id="3" name="Content Placeholder 2"/>
          <p:cNvSpPr>
            <a:spLocks noGrp="1"/>
          </p:cNvSpPr>
          <p:nvPr>
            <p:ph idx="1"/>
          </p:nvPr>
        </p:nvSpPr>
        <p:spPr>
          <a:xfrm>
            <a:off x="1655685" y="826873"/>
            <a:ext cx="6121477" cy="4025979"/>
          </a:xfrm>
        </p:spPr>
        <p:txBody>
          <a:bodyPr/>
          <a:lstStyle/>
          <a:p>
            <a:r>
              <a:rPr lang="en-IN" sz="1200" dirty="0"/>
              <a:t>Creating reference types</a:t>
            </a:r>
            <a:endParaRPr lang="en-IN" sz="1200" dirty="0"/>
          </a:p>
          <a:p>
            <a:pPr lvl="1"/>
            <a:r>
              <a:rPr lang="en-US" sz="1200" b="1" dirty="0"/>
              <a:t>create type </a:t>
            </a:r>
            <a:r>
              <a:rPr lang="en-US" sz="1200" i="1" dirty="0"/>
              <a:t>Person</a:t>
            </a:r>
            <a:br>
              <a:rPr lang="en-US" sz="1200" i="1" dirty="0"/>
            </a:br>
            <a:r>
              <a:rPr lang="en-US" sz="1200" i="1" dirty="0"/>
              <a:t>    </a:t>
            </a:r>
            <a:r>
              <a:rPr lang="en-US" sz="1200" dirty="0"/>
              <a:t>(</a:t>
            </a:r>
            <a:r>
              <a:rPr lang="en-US" sz="1200" i="1" dirty="0"/>
              <a:t>ID </a:t>
            </a:r>
            <a:r>
              <a:rPr lang="en-US" sz="1200" b="1" dirty="0"/>
              <a:t>varchar</a:t>
            </a:r>
            <a:r>
              <a:rPr lang="en-US" sz="1200" dirty="0"/>
              <a:t>(20) </a:t>
            </a:r>
            <a:r>
              <a:rPr lang="en-US" sz="1200" b="1" dirty="0"/>
              <a:t>primary key</a:t>
            </a:r>
            <a:r>
              <a:rPr lang="en-US" sz="1200" dirty="0"/>
              <a:t>,</a:t>
            </a:r>
            <a:br>
              <a:rPr lang="en-US" sz="1200" dirty="0"/>
            </a:br>
            <a:r>
              <a:rPr lang="en-US" sz="1200" dirty="0"/>
              <a:t>     </a:t>
            </a:r>
            <a:r>
              <a:rPr lang="en-US" sz="1200" i="1" dirty="0"/>
              <a:t>name </a:t>
            </a:r>
            <a:r>
              <a:rPr lang="en-US" sz="1200" b="1" dirty="0"/>
              <a:t>varchar</a:t>
            </a:r>
            <a:r>
              <a:rPr lang="en-US" sz="1200" dirty="0"/>
              <a:t>(20),</a:t>
            </a:r>
            <a:br>
              <a:rPr lang="en-US" sz="1200" dirty="0"/>
            </a:br>
            <a:r>
              <a:rPr lang="en-US" sz="1200" dirty="0"/>
              <a:t>     </a:t>
            </a:r>
            <a:r>
              <a:rPr lang="en-US" sz="1200" i="1" dirty="0"/>
              <a:t>address </a:t>
            </a:r>
            <a:r>
              <a:rPr lang="en-US" sz="1200" b="1" dirty="0"/>
              <a:t>varchar</a:t>
            </a:r>
            <a:r>
              <a:rPr lang="en-US" sz="1200" dirty="0"/>
              <a:t>(20))</a:t>
            </a:r>
            <a:br>
              <a:rPr lang="en-US" sz="1200" dirty="0"/>
            </a:br>
            <a:r>
              <a:rPr lang="en-US" sz="1200" dirty="0"/>
              <a:t>     </a:t>
            </a:r>
            <a:r>
              <a:rPr lang="en-US" sz="1200" b="1" dirty="0"/>
              <a:t>ref from</a:t>
            </a:r>
            <a:r>
              <a:rPr lang="en-US" sz="1200" dirty="0"/>
              <a:t>(</a:t>
            </a:r>
            <a:r>
              <a:rPr lang="en-US" sz="1200" i="1" dirty="0"/>
              <a:t>ID</a:t>
            </a:r>
            <a:r>
              <a:rPr lang="en-US" sz="1200" dirty="0"/>
              <a:t>);</a:t>
            </a:r>
            <a:br>
              <a:rPr lang="en-US" sz="1200" dirty="0"/>
            </a:br>
            <a:r>
              <a:rPr lang="en-US" sz="1200" b="1" dirty="0"/>
              <a:t>create table </a:t>
            </a:r>
            <a:r>
              <a:rPr lang="en-US" sz="1200" i="1" dirty="0"/>
              <a:t>people </a:t>
            </a:r>
            <a:r>
              <a:rPr lang="en-US" sz="1200" b="1" dirty="0"/>
              <a:t>of </a:t>
            </a:r>
            <a:r>
              <a:rPr lang="en-US" sz="1200" i="1" dirty="0"/>
              <a:t>Person</a:t>
            </a:r>
            <a:r>
              <a:rPr lang="en-US" sz="1200" dirty="0"/>
              <a:t>; </a:t>
            </a:r>
            <a:br>
              <a:rPr lang="en-US" sz="1200" dirty="0"/>
            </a:br>
            <a:r>
              <a:rPr lang="en-US" sz="1200" b="1" dirty="0"/>
              <a:t>create type </a:t>
            </a:r>
            <a:r>
              <a:rPr lang="en-US" sz="1200" i="1" dirty="0"/>
              <a:t>Department </a:t>
            </a:r>
            <a:r>
              <a:rPr lang="en-US" sz="1200" dirty="0"/>
              <a:t>(</a:t>
            </a:r>
            <a:br>
              <a:rPr lang="en-US" sz="1200" dirty="0"/>
            </a:br>
            <a:r>
              <a:rPr lang="en-US" sz="1200" dirty="0"/>
              <a:t>     </a:t>
            </a:r>
            <a:r>
              <a:rPr lang="en-US" sz="1200" i="1" dirty="0"/>
              <a:t>dept_name </a:t>
            </a:r>
            <a:r>
              <a:rPr lang="en-US" sz="1200" b="1" dirty="0"/>
              <a:t>varchar(20)</a:t>
            </a:r>
            <a:r>
              <a:rPr lang="en-US" sz="1200" dirty="0"/>
              <a:t>,</a:t>
            </a:r>
            <a:br>
              <a:rPr lang="en-US" sz="1200" dirty="0"/>
            </a:br>
            <a:r>
              <a:rPr lang="en-US" sz="1200" dirty="0"/>
              <a:t>     </a:t>
            </a:r>
            <a:r>
              <a:rPr lang="en-US" sz="1200" i="1" dirty="0">
                <a:solidFill>
                  <a:srgbClr val="C00000"/>
                </a:solidFill>
              </a:rPr>
              <a:t>head </a:t>
            </a:r>
            <a:r>
              <a:rPr lang="en-US" sz="1200" b="1" dirty="0">
                <a:solidFill>
                  <a:srgbClr val="C00000"/>
                </a:solidFill>
              </a:rPr>
              <a:t>ref</a:t>
            </a:r>
            <a:r>
              <a:rPr lang="en-US" sz="1200" dirty="0">
                <a:solidFill>
                  <a:srgbClr val="C00000"/>
                </a:solidFill>
              </a:rPr>
              <a:t>(</a:t>
            </a:r>
            <a:r>
              <a:rPr lang="en-US" sz="1200" i="1" dirty="0">
                <a:solidFill>
                  <a:srgbClr val="C00000"/>
                </a:solidFill>
              </a:rPr>
              <a:t>Person</a:t>
            </a:r>
            <a:r>
              <a:rPr lang="en-US" sz="1200" dirty="0">
                <a:solidFill>
                  <a:srgbClr val="C00000"/>
                </a:solidFill>
              </a:rPr>
              <a:t>) </a:t>
            </a:r>
            <a:r>
              <a:rPr lang="en-US" sz="1200" b="1" dirty="0">
                <a:solidFill>
                  <a:srgbClr val="C00000"/>
                </a:solidFill>
              </a:rPr>
              <a:t>scope </a:t>
            </a:r>
            <a:r>
              <a:rPr lang="en-US" sz="1200" i="1" dirty="0">
                <a:solidFill>
                  <a:srgbClr val="C00000"/>
                </a:solidFill>
              </a:rPr>
              <a:t>people</a:t>
            </a:r>
            <a:r>
              <a:rPr lang="en-US" sz="1200" dirty="0"/>
              <a:t>);</a:t>
            </a:r>
            <a:br>
              <a:rPr lang="en-US" sz="1200" dirty="0"/>
            </a:br>
            <a:r>
              <a:rPr lang="en-US" sz="1200" b="1" dirty="0"/>
              <a:t>create table </a:t>
            </a:r>
            <a:r>
              <a:rPr lang="en-US" sz="1200" i="1" dirty="0"/>
              <a:t>departments </a:t>
            </a:r>
            <a:r>
              <a:rPr lang="en-US" sz="1200" b="1" dirty="0"/>
              <a:t>of </a:t>
            </a:r>
            <a:r>
              <a:rPr lang="en-US" sz="1200" i="1" dirty="0"/>
              <a:t>Department</a:t>
            </a:r>
            <a:r>
              <a:rPr lang="en-US" sz="1200" dirty="0"/>
              <a:t> </a:t>
            </a:r>
            <a:br>
              <a:rPr lang="en-US" sz="1200" dirty="0"/>
            </a:br>
            <a:r>
              <a:rPr lang="en-US" sz="1200" b="1" dirty="0"/>
              <a:t>insert into </a:t>
            </a:r>
            <a:r>
              <a:rPr lang="en-US" sz="1200" i="1" dirty="0"/>
              <a:t>departments </a:t>
            </a:r>
            <a:r>
              <a:rPr lang="en-US" sz="1200" b="1" dirty="0"/>
              <a:t>values </a:t>
            </a:r>
            <a:r>
              <a:rPr lang="en-US" sz="1200" dirty="0"/>
              <a:t>('CS', '12345’) </a:t>
            </a:r>
            <a:endParaRPr lang="en-US" sz="1200" dirty="0"/>
          </a:p>
          <a:p>
            <a:pPr lvl="1"/>
            <a:r>
              <a:rPr lang="en-US" sz="1200" dirty="0"/>
              <a:t>System generated references can be retrieved using subqueries</a:t>
            </a:r>
            <a:endParaRPr lang="en-US" sz="1200" dirty="0"/>
          </a:p>
          <a:p>
            <a:pPr lvl="2"/>
            <a:r>
              <a:rPr lang="en-US" sz="1200" dirty="0"/>
              <a:t>(</a:t>
            </a:r>
            <a:r>
              <a:rPr lang="en-US" sz="1200" b="1" dirty="0"/>
              <a:t>select ref</a:t>
            </a:r>
            <a:r>
              <a:rPr lang="en-US" sz="1200" dirty="0"/>
              <a:t>(</a:t>
            </a:r>
            <a:r>
              <a:rPr lang="en-US" sz="1200" i="1" dirty="0"/>
              <a:t>p</a:t>
            </a:r>
            <a:r>
              <a:rPr lang="en-US" sz="1200" dirty="0"/>
              <a:t>)   </a:t>
            </a:r>
            <a:r>
              <a:rPr lang="en-US" sz="1200" b="1" dirty="0"/>
              <a:t>from </a:t>
            </a:r>
            <a:r>
              <a:rPr lang="en-US" sz="1200" i="1" dirty="0"/>
              <a:t>people </a:t>
            </a:r>
            <a:r>
              <a:rPr lang="en-US" sz="1200" b="1" dirty="0"/>
              <a:t>as </a:t>
            </a:r>
            <a:r>
              <a:rPr lang="en-US" sz="1200" i="1" dirty="0"/>
              <a:t>p    </a:t>
            </a:r>
            <a:r>
              <a:rPr lang="en-US" sz="1200" b="1" dirty="0"/>
              <a:t>where </a:t>
            </a:r>
            <a:r>
              <a:rPr lang="en-US" sz="1200" i="1" dirty="0"/>
              <a:t>ID </a:t>
            </a:r>
            <a:r>
              <a:rPr lang="en-US" sz="1200" dirty="0"/>
              <a:t>= '12345') </a:t>
            </a:r>
            <a:endParaRPr lang="en-US" sz="1200" dirty="0"/>
          </a:p>
          <a:p>
            <a:r>
              <a:rPr lang="en-US" sz="1200" dirty="0"/>
              <a:t>Using references in </a:t>
            </a:r>
            <a:r>
              <a:rPr lang="en-US" sz="1200" b="1" dirty="0">
                <a:solidFill>
                  <a:srgbClr val="002060"/>
                </a:solidFill>
              </a:rPr>
              <a:t>path expressions</a:t>
            </a:r>
            <a:endParaRPr lang="en-US" sz="1200" b="1" dirty="0">
              <a:solidFill>
                <a:srgbClr val="002060"/>
              </a:solidFill>
            </a:endParaRPr>
          </a:p>
          <a:p>
            <a:pPr lvl="1"/>
            <a:r>
              <a:rPr lang="en-US" sz="1200" b="1" dirty="0"/>
              <a:t>select </a:t>
            </a:r>
            <a:r>
              <a:rPr lang="en-US" sz="1200" i="1" dirty="0"/>
              <a:t>head</a:t>
            </a:r>
            <a:r>
              <a:rPr lang="en-US" sz="1200" dirty="0"/>
              <a:t>-</a:t>
            </a:r>
            <a:r>
              <a:rPr lang="en-US" sz="1200" i="1" dirty="0"/>
              <a:t>&gt;name</a:t>
            </a:r>
            <a:r>
              <a:rPr lang="en-US" sz="1200" dirty="0"/>
              <a:t>, </a:t>
            </a:r>
            <a:r>
              <a:rPr lang="en-US" sz="1200" i="1" dirty="0"/>
              <a:t>head</a:t>
            </a:r>
            <a:r>
              <a:rPr lang="en-US" sz="1200" dirty="0"/>
              <a:t>-</a:t>
            </a:r>
            <a:r>
              <a:rPr lang="en-US" sz="1200" i="1" dirty="0"/>
              <a:t>&gt;address</a:t>
            </a:r>
            <a:br>
              <a:rPr lang="en-US" sz="1200" i="1" dirty="0"/>
            </a:br>
            <a:r>
              <a:rPr lang="en-US" sz="1200" b="1" dirty="0"/>
              <a:t>from </a:t>
            </a:r>
            <a:r>
              <a:rPr lang="en-US" sz="1200" i="1" dirty="0"/>
              <a:t>departments</a:t>
            </a:r>
            <a:r>
              <a:rPr lang="en-US" sz="1200" dirty="0"/>
              <a:t>; </a:t>
            </a:r>
            <a:br>
              <a:rPr lang="en-US" sz="1200" dirty="0"/>
            </a:br>
            <a:br>
              <a:rPr lang="en-US" sz="1200" dirty="0"/>
            </a:br>
            <a:endParaRPr lang="en-US" sz="1200" dirty="0"/>
          </a:p>
        </p:txBody>
      </p:sp>
      <p:grpSp>
        <p:nvGrpSpPr>
          <p:cNvPr id="4" name="组合 3"/>
          <p:cNvGrpSpPr/>
          <p:nvPr/>
        </p:nvGrpSpPr>
        <p:grpSpPr>
          <a:xfrm>
            <a:off x="683895" y="1131570"/>
            <a:ext cx="723265" cy="955040"/>
            <a:chOff x="737" y="4617"/>
            <a:chExt cx="1139" cy="1504"/>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1077" y="5638"/>
              <a:ext cx="457"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4</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I</a:t>
            </a:r>
            <a:r>
              <a:rPr lang="en-US" altLang="zh-CN"/>
              <a:t>ntegration</a:t>
            </a:r>
            <a:endParaRPr lang="en-US" altLang="zh-CN"/>
          </a:p>
        </p:txBody>
      </p:sp>
      <p:sp>
        <p:nvSpPr>
          <p:cNvPr id="3" name="内容占位符 2"/>
          <p:cNvSpPr>
            <a:spLocks noGrp="1"/>
          </p:cNvSpPr>
          <p:nvPr>
            <p:ph idx="1"/>
          </p:nvPr>
        </p:nvSpPr>
        <p:spPr/>
        <p:txBody>
          <a:bodyPr/>
          <a:p>
            <a:r>
              <a:rPr lang="en-US" altLang="zh-CN"/>
              <a:t>A simple web application</a:t>
            </a:r>
            <a:endParaRPr lang="en-US" altLang="zh-CN"/>
          </a:p>
        </p:txBody>
      </p:sp>
      <p:grpSp>
        <p:nvGrpSpPr>
          <p:cNvPr id="4" name="组合 3"/>
          <p:cNvGrpSpPr/>
          <p:nvPr/>
        </p:nvGrpSpPr>
        <p:grpSpPr>
          <a:xfrm>
            <a:off x="683895" y="1131570"/>
            <a:ext cx="723265" cy="955040"/>
            <a:chOff x="737" y="4617"/>
            <a:chExt cx="1139" cy="1504"/>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1077" y="5638"/>
              <a:ext cx="620"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17</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Performance</a:t>
            </a:r>
            <a:endParaRPr lang="en-US" altLang="zh-CN"/>
          </a:p>
        </p:txBody>
      </p:sp>
      <p:sp>
        <p:nvSpPr>
          <p:cNvPr id="3" name="内容占位符 2"/>
          <p:cNvSpPr>
            <a:spLocks noGrp="1"/>
          </p:cNvSpPr>
          <p:nvPr>
            <p:ph idx="1"/>
          </p:nvPr>
        </p:nvSpPr>
        <p:spPr/>
        <p:txBody>
          <a:bodyPr/>
          <a:p>
            <a:endParaRPr lang="zh-CN" altLang="en-US"/>
          </a:p>
        </p:txBody>
      </p:sp>
      <p:pic>
        <p:nvPicPr>
          <p:cNvPr id="4" name="图片 3"/>
          <p:cNvPicPr/>
          <p:nvPr/>
        </p:nvPicPr>
        <p:blipFill>
          <a:blip r:embed="rId1"/>
          <a:stretch>
            <a:fillRect/>
          </a:stretch>
        </p:blipFill>
        <p:spPr>
          <a:xfrm>
            <a:off x="323215" y="699770"/>
            <a:ext cx="8472170" cy="42367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effectLst/>
              </a:rPr>
              <a:t>*Web Services</a:t>
            </a:r>
            <a:endParaRPr lang="en-US" altLang="en-US">
              <a:effectLst/>
            </a:endParaRPr>
          </a:p>
        </p:txBody>
      </p:sp>
      <p:sp>
        <p:nvSpPr>
          <p:cNvPr id="38915" name="Rectangle 3"/>
          <p:cNvSpPr>
            <a:spLocks noGrp="1" noChangeArrowheads="1"/>
          </p:cNvSpPr>
          <p:nvPr>
            <p:ph type="body" idx="1"/>
          </p:nvPr>
        </p:nvSpPr>
        <p:spPr>
          <a:xfrm>
            <a:off x="1719263" y="820341"/>
            <a:ext cx="5802344" cy="3068867"/>
          </a:xfrm>
        </p:spPr>
        <p:txBody>
          <a:bodyPr/>
          <a:lstStyle/>
          <a:p>
            <a:r>
              <a:rPr lang="en-US" altLang="en-US" sz="1400" dirty="0"/>
              <a:t>Allow data on Web to be accessed using remote procedure call mechanism</a:t>
            </a:r>
            <a:endParaRPr lang="en-US" altLang="en-US" sz="1400" dirty="0"/>
          </a:p>
          <a:p>
            <a:r>
              <a:rPr lang="en-US" altLang="en-US" sz="1400" dirty="0"/>
              <a:t>Two approaches are widely used</a:t>
            </a:r>
            <a:endParaRPr lang="en-US" altLang="en-US" sz="1400" dirty="0"/>
          </a:p>
          <a:p>
            <a:pPr lvl="1"/>
            <a:r>
              <a:rPr lang="en-US" altLang="en-US" sz="1400" b="1" dirty="0">
                <a:solidFill>
                  <a:srgbClr val="002060"/>
                </a:solidFill>
                <a:ea typeface="MS PGothic" panose="020B0600070205080204" pitchFamily="34" charset="-128"/>
              </a:rPr>
              <a:t>Representation State Transfer (REST)</a:t>
            </a:r>
            <a:r>
              <a:rPr lang="en-US" altLang="en-US" sz="1400" dirty="0">
                <a:ea typeface="MS PGothic" panose="020B0600070205080204" pitchFamily="34" charset="-128"/>
              </a:rPr>
              <a:t>: allows use of standard HTTP request to a URL to execute a request and return data</a:t>
            </a:r>
            <a:endParaRPr lang="en-US" altLang="en-US" sz="1400" dirty="0">
              <a:ea typeface="MS PGothic" panose="020B0600070205080204" pitchFamily="34" charset="-128"/>
            </a:endParaRPr>
          </a:p>
          <a:p>
            <a:pPr lvl="2"/>
            <a:r>
              <a:rPr lang="en-US" altLang="en-US" sz="1400" dirty="0">
                <a:ea typeface="MS PGothic" panose="020B0600070205080204" pitchFamily="34" charset="-128"/>
              </a:rPr>
              <a:t>Returned data is encoded in XML</a:t>
            </a:r>
            <a:endParaRPr lang="en-US" altLang="en-US" sz="1400" dirty="0">
              <a:solidFill>
                <a:srgbClr val="002060"/>
              </a:solidFill>
              <a:ea typeface="MS PGothic" panose="020B0600070205080204" pitchFamily="34" charset="-128"/>
            </a:endParaRPr>
          </a:p>
          <a:p>
            <a:pPr lvl="1"/>
            <a:r>
              <a:rPr lang="en-US" altLang="en-US" sz="1400" b="1" dirty="0">
                <a:solidFill>
                  <a:srgbClr val="002060"/>
                </a:solidFill>
                <a:ea typeface="MS PGothic" panose="020B0600070205080204" pitchFamily="34" charset="-128"/>
              </a:rPr>
              <a:t>Big Web Services</a:t>
            </a:r>
            <a:r>
              <a:rPr lang="en-US" altLang="en-US" sz="1400" dirty="0">
                <a:ea typeface="MS PGothic" panose="020B0600070205080204" pitchFamily="34" charset="-128"/>
              </a:rPr>
              <a:t>: </a:t>
            </a:r>
            <a:endParaRPr lang="en-US" altLang="en-US" sz="1400" dirty="0">
              <a:ea typeface="MS PGothic" panose="020B0600070205080204" pitchFamily="34" charset="-128"/>
            </a:endParaRPr>
          </a:p>
          <a:p>
            <a:pPr lvl="2"/>
            <a:r>
              <a:rPr lang="en-US" altLang="en-US" sz="1400" dirty="0">
                <a:ea typeface="MS PGothic" panose="020B0600070205080204" pitchFamily="34" charset="-128"/>
              </a:rPr>
              <a:t>Uses XML representation for sending request data, as well as for returning results</a:t>
            </a:r>
            <a:endParaRPr lang="en-US" altLang="en-US" sz="1400" dirty="0">
              <a:ea typeface="MS PGothic" panose="020B0600070205080204" pitchFamily="34" charset="-128"/>
            </a:endParaRPr>
          </a:p>
          <a:p>
            <a:pPr lvl="2"/>
            <a:r>
              <a:rPr lang="en-US" altLang="en-US" sz="1400" dirty="0">
                <a:ea typeface="MS PGothic" panose="020B0600070205080204" pitchFamily="34" charset="-128"/>
              </a:rPr>
              <a:t>Standard protocol layer built on top of HTTP</a:t>
            </a:r>
            <a:endParaRPr lang="en-US" altLang="en-US" sz="1400" dirty="0">
              <a:ea typeface="MS PGothic" panose="020B0600070205080204" pitchFamily="34" charset="-128"/>
            </a:endParaRPr>
          </a:p>
          <a:p>
            <a:pPr lvl="2"/>
            <a:r>
              <a:rPr lang="en-US" altLang="en-US" sz="1400" dirty="0">
                <a:ea typeface="MS PGothic" panose="020B0600070205080204" pitchFamily="34" charset="-128"/>
              </a:rPr>
              <a:t>See Section 23.7.3</a:t>
            </a:r>
            <a:endParaRPr lang="en-US" altLang="en-US" sz="1400" b="1" dirty="0">
              <a:solidFill>
                <a:srgbClr val="000099"/>
              </a:solidFill>
              <a:ea typeface="MS PGothic" panose="020B0600070205080204" pitchFamily="34" charset="-128"/>
            </a:endParaRPr>
          </a:p>
        </p:txBody>
      </p:sp>
      <p:grpSp>
        <p:nvGrpSpPr>
          <p:cNvPr id="4" name="组合 3"/>
          <p:cNvGrpSpPr/>
          <p:nvPr/>
        </p:nvGrpSpPr>
        <p:grpSpPr>
          <a:xfrm>
            <a:off x="683895" y="1131570"/>
            <a:ext cx="723265" cy="955040"/>
            <a:chOff x="737" y="4617"/>
            <a:chExt cx="1139" cy="1504"/>
          </a:xfrm>
        </p:grpSpPr>
        <p:pic>
          <p:nvPicPr>
            <p:cNvPr id="5" name="Picture 101"/>
            <p:cNvPicPr/>
            <p:nvPr/>
          </p:nvPicPr>
          <p:blipFill>
            <a:blip r:embed="rId1"/>
            <a:stretch>
              <a:fillRect/>
            </a:stretch>
          </p:blipFill>
          <p:spPr>
            <a:xfrm>
              <a:off x="737" y="4617"/>
              <a:ext cx="1139" cy="1139"/>
            </a:xfrm>
            <a:prstGeom prst="rect">
              <a:avLst/>
            </a:prstGeom>
            <a:noFill/>
            <a:ln w="9525">
              <a:noFill/>
            </a:ln>
          </p:spPr>
        </p:pic>
        <p:sp>
          <p:nvSpPr>
            <p:cNvPr id="6" name="文本框 5"/>
            <p:cNvSpPr txBox="1"/>
            <p:nvPr/>
          </p:nvSpPr>
          <p:spPr>
            <a:xfrm>
              <a:off x="1077" y="5638"/>
              <a:ext cx="620" cy="483"/>
            </a:xfrm>
            <a:prstGeom prst="rect">
              <a:avLst/>
            </a:prstGeom>
            <a:noFill/>
          </p:spPr>
          <p:txBody>
            <a:bodyPr wrap="square" rtlCol="0">
              <a:spAutoFit/>
            </a:bodyPr>
            <a:p>
              <a:r>
                <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rPr>
                <a:t>18</a:t>
              </a:r>
              <a:endParaRPr lang="en-US" altLang="zh-CN" sz="1400">
                <a:latin typeface="Saturday Sans Regular" panose="02010600010101010101" charset="-122"/>
                <a:ea typeface="Saturday Sans Regular" panose="02010600010101010101" charset="-122"/>
                <a:cs typeface="Saturday Sans Regular" panose="02010600010101010101" charset="-122"/>
                <a:sym typeface="Saturday Sans Regular" panose="02010600010101010101"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Web </a:t>
            </a:r>
            <a:r>
              <a:rPr lang="en-US" altLang="zh-CN"/>
              <a:t>Server</a:t>
            </a:r>
            <a:endParaRPr lang="en-US" altLang="zh-CN"/>
          </a:p>
        </p:txBody>
      </p:sp>
      <p:sp>
        <p:nvSpPr>
          <p:cNvPr id="3" name="内容占位符 2"/>
          <p:cNvSpPr>
            <a:spLocks noGrp="1"/>
          </p:cNvSpPr>
          <p:nvPr>
            <p:ph idx="1"/>
          </p:nvPr>
        </p:nvSpPr>
        <p:spPr/>
        <p:txBody>
          <a:bodyPr/>
          <a:p>
            <a:r>
              <a:rPr lang="en-US" altLang="zh-CN" sz="1600"/>
              <a:t>A Web server can be a physical computer that provides and hosts website content,or it can be a software program that controls network users'access to files.It receives requests from clients such as browsers via the HTTP(or HTTPS)protocol,looks up and returns the requested web pages,images,videos,and other content.</a:t>
            </a:r>
            <a:endParaRPr lang="en-US" altLang="zh-CN" sz="1600"/>
          </a:p>
          <a:p>
            <a:r>
              <a:rPr lang="en-US" altLang="zh-CN" sz="1600"/>
              <a:t>Two Meanings of Web Server</a:t>
            </a:r>
            <a:endParaRPr lang="en-US" altLang="zh-CN" sz="1600"/>
          </a:p>
          <a:p>
            <a:pPr lvl="1"/>
            <a:r>
              <a:rPr lang="en-US" altLang="zh-CN" sz="1600"/>
              <a:t>Hardware(Physical Machine):A computer connected to the Internet that stores all the files of a website,such as HTML files,CSS style sheets,JavaScript files,and images.</a:t>
            </a:r>
            <a:endParaRPr lang="en-US" altLang="zh-CN" sz="1600"/>
          </a:p>
          <a:p>
            <a:pPr lvl="1"/>
            <a:r>
              <a:rPr lang="en-US" altLang="zh-CN" sz="1600"/>
              <a:t>Software:A program running on the hardware,with the most important part being the HTTP server.It is responsible for processing HTTP requests from clients and sending the corresponding website content back in the form of HTTP responses.</a:t>
            </a:r>
            <a:endParaRPr lang="en-US" altLang="zh-CN" sz="1600"/>
          </a:p>
          <a:p>
            <a:endParaRPr lang="en-US" altLang="zh-CN"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*Hardware</a:t>
            </a:r>
            <a:endParaRPr lang="en-US" altLang="zh-CN"/>
          </a:p>
        </p:txBody>
      </p:sp>
      <p:sp>
        <p:nvSpPr>
          <p:cNvPr id="3" name="内容占位符 2"/>
          <p:cNvSpPr>
            <a:spLocks noGrp="1"/>
          </p:cNvSpPr>
          <p:nvPr>
            <p:ph idx="1"/>
          </p:nvPr>
        </p:nvSpPr>
        <p:spPr/>
        <p:txBody>
          <a:bodyPr/>
          <a:p>
            <a:r>
              <a:rPr lang="en-US" altLang="zh-CN"/>
              <a:t>The hardware used to run a web server can vary according to the volume of requests that it needs to handle. At the low end of the range are embedded systems, such as a router that runs a small web server as its configuration interface. A high-traffic Internet website might handle requests with hundreds of servers that run on racks of high-speed computers.</a:t>
            </a:r>
            <a:endParaRPr lang="en-US" altLang="zh-CN"/>
          </a:p>
        </p:txBody>
      </p:sp>
      <p:pic>
        <p:nvPicPr>
          <p:cNvPr id="5" name="图片 4"/>
          <p:cNvPicPr>
            <a:picLocks noChangeAspect="1"/>
          </p:cNvPicPr>
          <p:nvPr/>
        </p:nvPicPr>
        <p:blipFill>
          <a:blip r:embed="rId1"/>
          <a:stretch>
            <a:fillRect/>
          </a:stretch>
        </p:blipFill>
        <p:spPr>
          <a:xfrm>
            <a:off x="611505" y="2284095"/>
            <a:ext cx="2205355" cy="2562860"/>
          </a:xfrm>
          <a:prstGeom prst="rect">
            <a:avLst/>
          </a:prstGeom>
        </p:spPr>
      </p:pic>
      <p:pic>
        <p:nvPicPr>
          <p:cNvPr id="6" name="图片 5"/>
          <p:cNvPicPr>
            <a:picLocks noChangeAspect="1"/>
          </p:cNvPicPr>
          <p:nvPr/>
        </p:nvPicPr>
        <p:blipFill>
          <a:blip r:embed="rId2"/>
          <a:stretch>
            <a:fillRect/>
          </a:stretch>
        </p:blipFill>
        <p:spPr>
          <a:xfrm>
            <a:off x="3131820" y="2290445"/>
            <a:ext cx="2707640" cy="2556510"/>
          </a:xfrm>
          <a:prstGeom prst="rect">
            <a:avLst/>
          </a:prstGeom>
        </p:spPr>
      </p:pic>
      <p:pic>
        <p:nvPicPr>
          <p:cNvPr id="7" name="图片 6"/>
          <p:cNvPicPr>
            <a:picLocks noChangeAspect="1"/>
          </p:cNvPicPr>
          <p:nvPr/>
        </p:nvPicPr>
        <p:blipFill>
          <a:blip r:embed="rId3"/>
          <a:stretch>
            <a:fillRect/>
          </a:stretch>
        </p:blipFill>
        <p:spPr>
          <a:xfrm>
            <a:off x="5939790" y="2290445"/>
            <a:ext cx="2779395" cy="2283460"/>
          </a:xfrm>
          <a:prstGeom prst="rect">
            <a:avLst/>
          </a:prstGeom>
        </p:spPr>
      </p:pic>
      <p:pic>
        <p:nvPicPr>
          <p:cNvPr id="4" name="图片 3">
            <a:hlinkClick r:id="rId4" action="ppaction://hlinkfile"/>
          </p:cNvPr>
          <p:cNvPicPr/>
          <p:nvPr/>
        </p:nvPicPr>
        <p:blipFill>
          <a:blip r:embed="rId5"/>
          <a:stretch>
            <a:fillRect/>
          </a:stretch>
        </p:blipFill>
        <p:spPr>
          <a:xfrm>
            <a:off x="7956550" y="1491615"/>
            <a:ext cx="871855" cy="8718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Working Principle</a:t>
            </a:r>
            <a:endParaRPr lang="zh-CN" altLang="en-US"/>
          </a:p>
        </p:txBody>
      </p:sp>
      <p:sp>
        <p:nvSpPr>
          <p:cNvPr id="3" name="内容占位符 2"/>
          <p:cNvSpPr>
            <a:spLocks noGrp="1"/>
          </p:cNvSpPr>
          <p:nvPr>
            <p:ph idx="1"/>
          </p:nvPr>
        </p:nvSpPr>
        <p:spPr/>
        <p:txBody>
          <a:bodyPr/>
          <a:p>
            <a:pPr lvl="0"/>
            <a:r>
              <a:rPr lang="en-US" altLang="zh-CN" sz="1000">
                <a:sym typeface="+mn-ea"/>
              </a:rPr>
              <a:t>Request:When you type a URL into your browser,the browser sends an HTTP request to the Web server corresponding to that website.</a:t>
            </a:r>
            <a:endParaRPr lang="en-US" altLang="zh-CN" sz="1000"/>
          </a:p>
          <a:p>
            <a:pPr lvl="0"/>
            <a:r>
              <a:rPr lang="en-US" altLang="zh-CN" sz="1000">
                <a:sym typeface="+mn-ea"/>
              </a:rPr>
              <a:t>Processing:After receiving the request,the Web server identifies the URL and looks for the relevant web page files.</a:t>
            </a:r>
            <a:endParaRPr lang="en-US" altLang="zh-CN" sz="1000"/>
          </a:p>
          <a:p>
            <a:pPr lvl="0"/>
            <a:r>
              <a:rPr lang="en-US" altLang="zh-CN" sz="1000">
                <a:sym typeface="+mn-ea"/>
              </a:rPr>
              <a:t>Response:The Web server sends the found web page content(such as HTML,images,etc.)as a response back to the browser via the HTTP protocol.</a:t>
            </a:r>
            <a:endParaRPr lang="en-US" altLang="zh-CN" sz="1000"/>
          </a:p>
          <a:p>
            <a:pPr lvl="0"/>
            <a:r>
              <a:rPr lang="en-US" altLang="zh-CN" sz="1000">
                <a:sym typeface="+mn-ea"/>
              </a:rPr>
              <a:t>Display:After receiving the response,the browser parses and displays the content to you,ultimately showing you the web page.</a:t>
            </a:r>
            <a:endParaRPr lang="en-US" altLang="zh-CN" sz="1000"/>
          </a:p>
          <a:p>
            <a:endParaRPr lang="en-US" altLang="zh-CN" sz="1000"/>
          </a:p>
        </p:txBody>
      </p:sp>
      <p:pic>
        <p:nvPicPr>
          <p:cNvPr id="4" name="图片 3"/>
          <p:cNvPicPr/>
          <p:nvPr/>
        </p:nvPicPr>
        <p:blipFill>
          <a:blip r:embed="rId1"/>
          <a:srcRect t="5988" b="28593"/>
          <a:stretch>
            <a:fillRect/>
          </a:stretch>
        </p:blipFill>
        <p:spPr>
          <a:xfrm>
            <a:off x="467360" y="2139950"/>
            <a:ext cx="7920355" cy="2914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p:cNvPicPr/>
          <p:nvPr/>
        </p:nvPicPr>
        <p:blipFill>
          <a:blip r:embed="rId1"/>
          <a:srcRect l="8537"/>
          <a:stretch>
            <a:fillRect/>
          </a:stretch>
        </p:blipFill>
        <p:spPr>
          <a:xfrm>
            <a:off x="1318260" y="0"/>
            <a:ext cx="6796405"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Software</a:t>
            </a:r>
            <a:endParaRPr lang="en-US" altLang="zh-CN"/>
          </a:p>
        </p:txBody>
      </p:sp>
      <p:sp>
        <p:nvSpPr>
          <p:cNvPr id="3" name="内容占位符 2"/>
          <p:cNvSpPr>
            <a:spLocks noGrp="1"/>
          </p:cNvSpPr>
          <p:nvPr>
            <p:ph idx="1"/>
          </p:nvPr>
        </p:nvSpPr>
        <p:spPr>
          <a:xfrm>
            <a:off x="347980" y="3326765"/>
            <a:ext cx="8446770" cy="1442085"/>
          </a:xfrm>
        </p:spPr>
        <p:txBody>
          <a:bodyPr/>
          <a:p>
            <a:r>
              <a:rPr lang="en-US" altLang="zh-CN"/>
              <a:t>A web server program plays the role of a server in a client–server model by implementing one or more versions of HTTP protocol, often including the HTTPS secure variant and other features and extensions that are considered useful for its planned usage.</a:t>
            </a:r>
            <a:endParaRPr lang="en-US" altLang="zh-CN"/>
          </a:p>
        </p:txBody>
      </p:sp>
      <p:pic>
        <p:nvPicPr>
          <p:cNvPr id="4" name="图片 3"/>
          <p:cNvPicPr>
            <a:picLocks noChangeAspect="1"/>
          </p:cNvPicPr>
          <p:nvPr/>
        </p:nvPicPr>
        <p:blipFill>
          <a:blip r:embed="rId1"/>
          <a:stretch>
            <a:fillRect/>
          </a:stretch>
        </p:blipFill>
        <p:spPr>
          <a:xfrm>
            <a:off x="3059430" y="843915"/>
            <a:ext cx="2897505" cy="2263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Examples</a:t>
            </a:r>
            <a:endParaRPr lang="en-US" altLang="zh-CN"/>
          </a:p>
        </p:txBody>
      </p:sp>
      <p:sp>
        <p:nvSpPr>
          <p:cNvPr id="3" name="内容占位符 2"/>
          <p:cNvSpPr>
            <a:spLocks noGrp="1"/>
          </p:cNvSpPr>
          <p:nvPr>
            <p:ph idx="1"/>
          </p:nvPr>
        </p:nvSpPr>
        <p:spPr/>
        <p:txBody>
          <a:bodyPr/>
          <a:p>
            <a:endParaRPr lang="zh-CN" altLang="en-US"/>
          </a:p>
        </p:txBody>
      </p:sp>
      <p:pic>
        <p:nvPicPr>
          <p:cNvPr id="5" name="图片 4"/>
          <p:cNvPicPr/>
          <p:nvPr/>
        </p:nvPicPr>
        <p:blipFill>
          <a:blip r:embed="rId1"/>
          <a:stretch>
            <a:fillRect/>
          </a:stretch>
        </p:blipFill>
        <p:spPr>
          <a:xfrm>
            <a:off x="35557" y="0"/>
            <a:ext cx="9140196" cy="51435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NjJjNTFkOTdkODM4ZDJhZTE0NWNhZWEyMDljZmVjZjEifQ=="/>
  <p:tag name="resource_record_key" val="{&quot;29&quot;:[50000031]}"/>
</p:tagLst>
</file>

<file path=ppt/theme/theme1.xml><?xml version="1.0" encoding="utf-8"?>
<a:theme xmlns:a="http://schemas.openxmlformats.org/drawingml/2006/main" name="23_ClassicWhit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23_ClassicWhit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spPr>
      <a:bodyPr vert="horz" wrap="square" lIns="50800" tIns="50800" rIns="50800" bIns="50800" numCol="1" anchor="ctr" anchorCtr="0" compatLnSpc="1">
        <a:spAutoFit/>
      </a:bodyPr>
      <a:lstStyle>
        <a:defPPr marL="0" marR="0" indent="0" algn="ctr" defTabSz="1733550" rtl="0" eaLnBrk="1" fontAlgn="base" latinLnBrk="0" hangingPunct="0">
          <a:lnSpc>
            <a:spcPct val="90000"/>
          </a:lnSpc>
          <a:spcBef>
            <a:spcPct val="0"/>
          </a:spcBef>
          <a:spcAft>
            <a:spcPct val="0"/>
          </a:spcAft>
          <a:buClrTx/>
          <a:buSzTx/>
          <a:buFontTx/>
          <a:buNone/>
          <a:defRPr kumimoji="0" lang="en-US" altLang="en-US" sz="1600" b="0" i="0" u="none" strike="noStrike" cap="none" normalizeH="0" baseline="0" smtClean="0">
            <a:ln>
              <a:noFill/>
            </a:ln>
            <a:solidFill>
              <a:srgbClr val="000000"/>
            </a:solidFill>
            <a:effectLst/>
            <a:latin typeface="Canela Text Regular" charset="0"/>
            <a:ea typeface="Canela Text Regular" charset="0"/>
            <a:cs typeface="Canela Text Regular" charset="0"/>
            <a:sym typeface="Canela Text Regular"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spPr>
      <a:bodyPr vert="horz" wrap="square" lIns="50800" tIns="50800" rIns="50800" bIns="50800" numCol="1" anchor="ctr" anchorCtr="0" compatLnSpc="1">
        <a:spAutoFit/>
      </a:bodyPr>
      <a:lstStyle>
        <a:defPPr marL="0" marR="0" indent="0" algn="ctr" defTabSz="1733550" rtl="0" eaLnBrk="1" fontAlgn="base" latinLnBrk="0" hangingPunct="0">
          <a:lnSpc>
            <a:spcPct val="90000"/>
          </a:lnSpc>
          <a:spcBef>
            <a:spcPct val="0"/>
          </a:spcBef>
          <a:spcAft>
            <a:spcPct val="0"/>
          </a:spcAft>
          <a:buClrTx/>
          <a:buSzTx/>
          <a:buFontTx/>
          <a:buNone/>
          <a:defRPr kumimoji="0" lang="en-US" altLang="en-US" sz="1600" b="0" i="0" u="none" strike="noStrike" cap="none" normalizeH="0" baseline="0" smtClean="0">
            <a:ln>
              <a:noFill/>
            </a:ln>
            <a:solidFill>
              <a:srgbClr val="000000"/>
            </a:solidFill>
            <a:effectLst/>
            <a:latin typeface="Canela Text Regular" charset="0"/>
            <a:ea typeface="Canela Text Regular" charset="0"/>
            <a:cs typeface="Canela Text Regular" charset="0"/>
            <a:sym typeface="Canela Text Regular" charset="0"/>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11852</Words>
  <Application>WPS 演示</Application>
  <PresentationFormat>On-screen Show (16:9)</PresentationFormat>
  <Paragraphs>324</Paragraphs>
  <Slides>39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Arial</vt:lpstr>
      <vt:lpstr>宋体</vt:lpstr>
      <vt:lpstr>Wingdings</vt:lpstr>
      <vt:lpstr>Canela Text Regular</vt:lpstr>
      <vt:lpstr>Segoe Print</vt:lpstr>
      <vt:lpstr>Helvetica</vt:lpstr>
      <vt:lpstr>Saturday Sans Regular</vt:lpstr>
      <vt:lpstr>Garamond</vt:lpstr>
      <vt:lpstr>Helvetica Neue</vt:lpstr>
      <vt:lpstr>Miss Sweetie</vt:lpstr>
      <vt:lpstr>微软雅黑</vt:lpstr>
      <vt:lpstr>Arial Unicode MS</vt:lpstr>
      <vt:lpstr>MV Boli</vt:lpstr>
      <vt:lpstr>MS PGothic</vt:lpstr>
      <vt:lpstr>Times New Roman</vt:lpstr>
      <vt:lpstr>Toots Regular</vt:lpstr>
      <vt:lpstr>23_ClassicWhite</vt:lpstr>
      <vt:lpstr>DTS207TC Database Development and Design</vt:lpstr>
      <vt:lpstr>Outline</vt:lpstr>
      <vt:lpstr>Overview</vt:lpstr>
      <vt:lpstr>Web Server</vt:lpstr>
      <vt:lpstr>*Hardware</vt:lpstr>
      <vt:lpstr>Working Principle</vt:lpstr>
      <vt:lpstr>PowerPoint 演示文稿</vt:lpstr>
      <vt:lpstr>Software</vt:lpstr>
      <vt:lpstr>Examples</vt:lpstr>
      <vt:lpstr>Static content serving</vt:lpstr>
      <vt:lpstr>Dynamic content serving</vt:lpstr>
      <vt:lpstr>Layers</vt:lpstr>
      <vt:lpstr>Application Programs and User Interfaces</vt:lpstr>
      <vt:lpstr>Application Architecture Evolution</vt:lpstr>
      <vt:lpstr>PowerPoint 演示文稿</vt:lpstr>
      <vt:lpstr>Web Interface</vt:lpstr>
      <vt:lpstr>*Type</vt:lpstr>
      <vt:lpstr>The World Wide Web</vt:lpstr>
      <vt:lpstr>Uniform Resources Locators</vt:lpstr>
      <vt:lpstr>HTML and HTTP</vt:lpstr>
      <vt:lpstr>HTTP Header</vt:lpstr>
      <vt:lpstr>Sample HTML Source Text</vt:lpstr>
      <vt:lpstr>Display of Sample HTML Source</vt:lpstr>
      <vt:lpstr>Javascript</vt:lpstr>
      <vt:lpstr>Web Servers</vt:lpstr>
      <vt:lpstr>Flask</vt:lpstr>
      <vt:lpstr>Routing</vt:lpstr>
      <vt:lpstr>Variable Rule</vt:lpstr>
      <vt:lpstr>Rendering Templates</vt:lpstr>
      <vt:lpstr>Receiving User Inputs</vt:lpstr>
      <vt:lpstr>Object-oriented Programming</vt:lpstr>
      <vt:lpstr>Object Orientation</vt:lpstr>
      <vt:lpstr>Object-Relational Mapping</vt:lpstr>
      <vt:lpstr>Object-Relational Database Systems</vt:lpstr>
      <vt:lpstr>Type and Table Inheritance</vt:lpstr>
      <vt:lpstr>Reference Types</vt:lpstr>
      <vt:lpstr>Integration</vt:lpstr>
      <vt:lpstr>Performance</vt:lpstr>
      <vt:lpstr>*Web Services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DTS205TC High Performance Computing</dc:title>
  <dc:creator>andyz</dc:creator>
  <cp:lastModifiedBy>ZD</cp:lastModifiedBy>
  <cp:revision>3009</cp:revision>
  <dcterms:created xsi:type="dcterms:W3CDTF">2023-04-15T13:38:00Z</dcterms:created>
  <dcterms:modified xsi:type="dcterms:W3CDTF">2025-12-19T13:29:28Z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317E91C63B9E4CA194E47D6C43C7DAEB_13</vt:lpwstr>
  </property>
  <property fmtid="{D5CDD505-2E9C-101B-9397-08002B2CF9AE}" pid="3" name="KSOProductBuildVer">
    <vt:lpwstr>2052-12.1.0.24034</vt:lpwstr>
  </property>
</Properties>
</file>